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4" r:id="rId2"/>
  </p:sldMasterIdLst>
  <p:notesMasterIdLst>
    <p:notesMasterId r:id="rId156"/>
  </p:notesMasterIdLst>
  <p:sldIdLst>
    <p:sldId id="299" r:id="rId3"/>
    <p:sldId id="304" r:id="rId4"/>
    <p:sldId id="301" r:id="rId5"/>
    <p:sldId id="312" r:id="rId6"/>
    <p:sldId id="302" r:id="rId7"/>
    <p:sldId id="295" r:id="rId8"/>
    <p:sldId id="305" r:id="rId9"/>
    <p:sldId id="303" r:id="rId10"/>
    <p:sldId id="317" r:id="rId11"/>
    <p:sldId id="316" r:id="rId12"/>
    <p:sldId id="331" r:id="rId13"/>
    <p:sldId id="257" r:id="rId14"/>
    <p:sldId id="307" r:id="rId15"/>
    <p:sldId id="309" r:id="rId16"/>
    <p:sldId id="313" r:id="rId17"/>
    <p:sldId id="314" r:id="rId18"/>
    <p:sldId id="315" r:id="rId19"/>
    <p:sldId id="332" r:id="rId20"/>
    <p:sldId id="311" r:id="rId21"/>
    <p:sldId id="319" r:id="rId22"/>
    <p:sldId id="320" r:id="rId23"/>
    <p:sldId id="321" r:id="rId24"/>
    <p:sldId id="322" r:id="rId25"/>
    <p:sldId id="323" r:id="rId26"/>
    <p:sldId id="324" r:id="rId27"/>
    <p:sldId id="325" r:id="rId28"/>
    <p:sldId id="333" r:id="rId29"/>
    <p:sldId id="326" r:id="rId30"/>
    <p:sldId id="327" r:id="rId31"/>
    <p:sldId id="328" r:id="rId32"/>
    <p:sldId id="330" r:id="rId33"/>
    <p:sldId id="445" r:id="rId34"/>
    <p:sldId id="334" r:id="rId35"/>
    <p:sldId id="336" r:id="rId36"/>
    <p:sldId id="337" r:id="rId37"/>
    <p:sldId id="338" r:id="rId38"/>
    <p:sldId id="339" r:id="rId39"/>
    <p:sldId id="340" r:id="rId40"/>
    <p:sldId id="341" r:id="rId41"/>
    <p:sldId id="342" r:id="rId42"/>
    <p:sldId id="343" r:id="rId43"/>
    <p:sldId id="347" r:id="rId44"/>
    <p:sldId id="348" r:id="rId45"/>
    <p:sldId id="350" r:id="rId46"/>
    <p:sldId id="352" r:id="rId47"/>
    <p:sldId id="351" r:id="rId48"/>
    <p:sldId id="345" r:id="rId49"/>
    <p:sldId id="344" r:id="rId50"/>
    <p:sldId id="346" r:id="rId51"/>
    <p:sldId id="353" r:id="rId52"/>
    <p:sldId id="355" r:id="rId53"/>
    <p:sldId id="357" r:id="rId54"/>
    <p:sldId id="446" r:id="rId55"/>
    <p:sldId id="447" r:id="rId56"/>
    <p:sldId id="359" r:id="rId57"/>
    <p:sldId id="362" r:id="rId58"/>
    <p:sldId id="363" r:id="rId59"/>
    <p:sldId id="449" r:id="rId60"/>
    <p:sldId id="365" r:id="rId61"/>
    <p:sldId id="366" r:id="rId62"/>
    <p:sldId id="367" r:id="rId63"/>
    <p:sldId id="451" r:id="rId64"/>
    <p:sldId id="467" r:id="rId65"/>
    <p:sldId id="468" r:id="rId66"/>
    <p:sldId id="369" r:id="rId67"/>
    <p:sldId id="370" r:id="rId68"/>
    <p:sldId id="371" r:id="rId69"/>
    <p:sldId id="372" r:id="rId70"/>
    <p:sldId id="373" r:id="rId71"/>
    <p:sldId id="374" r:id="rId72"/>
    <p:sldId id="375" r:id="rId73"/>
    <p:sldId id="453" r:id="rId74"/>
    <p:sldId id="469" r:id="rId75"/>
    <p:sldId id="377" r:id="rId76"/>
    <p:sldId id="378" r:id="rId77"/>
    <p:sldId id="379" r:id="rId78"/>
    <p:sldId id="380" r:id="rId79"/>
    <p:sldId id="381" r:id="rId80"/>
    <p:sldId id="383" r:id="rId81"/>
    <p:sldId id="382" r:id="rId82"/>
    <p:sldId id="384" r:id="rId83"/>
    <p:sldId id="385" r:id="rId84"/>
    <p:sldId id="386" r:id="rId85"/>
    <p:sldId id="387" r:id="rId86"/>
    <p:sldId id="388" r:id="rId87"/>
    <p:sldId id="389" r:id="rId88"/>
    <p:sldId id="391" r:id="rId89"/>
    <p:sldId id="392" r:id="rId90"/>
    <p:sldId id="393" r:id="rId91"/>
    <p:sldId id="394" r:id="rId92"/>
    <p:sldId id="395" r:id="rId93"/>
    <p:sldId id="396" r:id="rId94"/>
    <p:sldId id="398" r:id="rId95"/>
    <p:sldId id="397" r:id="rId96"/>
    <p:sldId id="399" r:id="rId97"/>
    <p:sldId id="400" r:id="rId98"/>
    <p:sldId id="401" r:id="rId99"/>
    <p:sldId id="402" r:id="rId100"/>
    <p:sldId id="403" r:id="rId101"/>
    <p:sldId id="404" r:id="rId102"/>
    <p:sldId id="424" r:id="rId103"/>
    <p:sldId id="405" r:id="rId104"/>
    <p:sldId id="406" r:id="rId105"/>
    <p:sldId id="407" r:id="rId106"/>
    <p:sldId id="408" r:id="rId107"/>
    <p:sldId id="409" r:id="rId108"/>
    <p:sldId id="410" r:id="rId109"/>
    <p:sldId id="454" r:id="rId110"/>
    <p:sldId id="412" r:id="rId111"/>
    <p:sldId id="414" r:id="rId112"/>
    <p:sldId id="415" r:id="rId113"/>
    <p:sldId id="416" r:id="rId114"/>
    <p:sldId id="417" r:id="rId115"/>
    <p:sldId id="418" r:id="rId116"/>
    <p:sldId id="419" r:id="rId117"/>
    <p:sldId id="420" r:id="rId118"/>
    <p:sldId id="425" r:id="rId119"/>
    <p:sldId id="426" r:id="rId120"/>
    <p:sldId id="427" r:id="rId121"/>
    <p:sldId id="428" r:id="rId122"/>
    <p:sldId id="429" r:id="rId123"/>
    <p:sldId id="430" r:id="rId124"/>
    <p:sldId id="431" r:id="rId125"/>
    <p:sldId id="432" r:id="rId126"/>
    <p:sldId id="433" r:id="rId127"/>
    <p:sldId id="434" r:id="rId128"/>
    <p:sldId id="435" r:id="rId129"/>
    <p:sldId id="436" r:id="rId130"/>
    <p:sldId id="437" r:id="rId131"/>
    <p:sldId id="438" r:id="rId132"/>
    <p:sldId id="439" r:id="rId133"/>
    <p:sldId id="440" r:id="rId134"/>
    <p:sldId id="470" r:id="rId135"/>
    <p:sldId id="471" r:id="rId136"/>
    <p:sldId id="473" r:id="rId137"/>
    <p:sldId id="474" r:id="rId138"/>
    <p:sldId id="472" r:id="rId139"/>
    <p:sldId id="442" r:id="rId140"/>
    <p:sldId id="443" r:id="rId141"/>
    <p:sldId id="44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292" r:id="rId155"/>
  </p:sldIdLst>
  <p:sldSz cx="12192000" cy="6858000"/>
  <p:notesSz cx="6858000" cy="9144000"/>
  <p:embeddedFontLst>
    <p:embeddedFont>
      <p:font typeface="Calibri" panose="020F0502020204030204" pitchFamily="34" charset="0"/>
      <p:regular r:id="rId157"/>
      <p:bold r:id="rId158"/>
      <p:italic r:id="rId159"/>
      <p:boldItalic r:id="rId160"/>
    </p:embeddedFont>
    <p:embeddedFont>
      <p:font typeface="Montserrat Medium" panose="020F0502020204030204" pitchFamily="34" charset="0"/>
      <p:regular r:id="rId161"/>
      <p:bold r:id="rId162"/>
      <p:italic r:id="rId163"/>
      <p:boldItalic r:id="rId1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65" roundtripDataSignature="AMtx7mhsblHNpYETansL2rNk2n6j1StC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8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0"/>
    <p:restoredTop sz="80983"/>
  </p:normalViewPr>
  <p:slideViewPr>
    <p:cSldViewPr snapToGrid="0">
      <p:cViewPr>
        <p:scale>
          <a:sx n="92" d="100"/>
          <a:sy n="92" d="100"/>
        </p:scale>
        <p:origin x="2832" y="752"/>
      </p:cViewPr>
      <p:guideLst>
        <p:guide orient="horz" pos="2160"/>
        <p:guide pos="3840"/>
      </p:guideLst>
    </p:cSldViewPr>
  </p:slid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3.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4.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font" Target="fonts/font5.fntdata"/><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notesMaster" Target="notesMasters/notes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7.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8.fntdata"/><Relationship Id="rId16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customschemas.google.com/relationships/presentationmetadata" Target="meta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08907e0ac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g208907e0acb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239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897da35c9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Burada dinleyenlere soru sor.</a:t>
            </a:r>
            <a:endParaRPr/>
          </a:p>
        </p:txBody>
      </p:sp>
      <p:sp>
        <p:nvSpPr>
          <p:cNvPr id="124" name="Google Shape;124;g1897da35c9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41365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extends, </a:t>
            </a:r>
            <a:r>
              <a:rPr lang="en-US" dirty="0" err="1"/>
              <a:t>bir</a:t>
            </a:r>
            <a:r>
              <a:rPr lang="en-US" dirty="0"/>
              <a:t> </a:t>
            </a:r>
            <a:r>
              <a:rPr lang="en-US" dirty="0" err="1"/>
              <a:t>classın</a:t>
            </a:r>
            <a:r>
              <a:rPr lang="en-US" dirty="0"/>
              <a:t> </a:t>
            </a:r>
            <a:r>
              <a:rPr lang="en-US" dirty="0" err="1"/>
              <a:t>özelliklerini</a:t>
            </a:r>
            <a:r>
              <a:rPr lang="en-US" dirty="0"/>
              <a:t> </a:t>
            </a:r>
            <a:r>
              <a:rPr lang="en-US" dirty="0" err="1"/>
              <a:t>miras</a:t>
            </a:r>
            <a:r>
              <a:rPr lang="en-US" dirty="0"/>
              <a:t> </a:t>
            </a:r>
            <a:r>
              <a:rPr lang="en-US" dirty="0" err="1"/>
              <a:t>almak</a:t>
            </a:r>
            <a:r>
              <a:rPr lang="en-US" dirty="0"/>
              <a:t> </a:t>
            </a:r>
            <a:r>
              <a:rPr lang="en-US" dirty="0" err="1"/>
              <a:t>için</a:t>
            </a:r>
            <a:r>
              <a:rPr lang="en-US" dirty="0"/>
              <a:t> </a:t>
            </a:r>
            <a:r>
              <a:rPr lang="en-US" dirty="0" err="1"/>
              <a:t>kullanılan</a:t>
            </a:r>
            <a:r>
              <a:rPr lang="en-US" dirty="0"/>
              <a:t> </a:t>
            </a:r>
            <a:r>
              <a:rPr lang="en-US" dirty="0" err="1"/>
              <a:t>anahtar</a:t>
            </a:r>
            <a:r>
              <a:rPr lang="en-US" dirty="0"/>
              <a:t> </a:t>
            </a:r>
            <a:r>
              <a:rPr lang="en-US" dirty="0" err="1"/>
              <a:t>kelimedir</a:t>
            </a:r>
            <a:r>
              <a:rPr lang="en-US" dirty="0"/>
              <a:t>.</a:t>
            </a:r>
          </a:p>
          <a:p>
            <a:pPr marL="171450" lvl="0" indent="-171450" algn="l" rtl="0">
              <a:spcBef>
                <a:spcPts val="0"/>
              </a:spcBef>
              <a:spcAft>
                <a:spcPts val="0"/>
              </a:spcAft>
              <a:buFontTx/>
              <a:buChar char="-"/>
            </a:pPr>
            <a:r>
              <a:rPr lang="en-US" dirty="0"/>
              <a:t>super </a:t>
            </a:r>
            <a:r>
              <a:rPr lang="en-US" dirty="0" err="1"/>
              <a:t>anahtar</a:t>
            </a:r>
            <a:r>
              <a:rPr lang="en-US" dirty="0"/>
              <a:t> </a:t>
            </a:r>
            <a:r>
              <a:rPr lang="en-US" dirty="0" err="1"/>
              <a:t>sözcüğü</a:t>
            </a:r>
            <a:r>
              <a:rPr lang="en-US" dirty="0"/>
              <a:t> </a:t>
            </a:r>
            <a:r>
              <a:rPr lang="en-US" dirty="0" err="1"/>
              <a:t>ise</a:t>
            </a:r>
            <a:r>
              <a:rPr lang="en-US" dirty="0"/>
              <a:t>  2 </a:t>
            </a:r>
            <a:r>
              <a:rPr lang="en-US" dirty="0" err="1"/>
              <a:t>senaryo</a:t>
            </a:r>
            <a:r>
              <a:rPr lang="en-US" dirty="0"/>
              <a:t> </a:t>
            </a:r>
            <a:r>
              <a:rPr lang="en-US" dirty="0" err="1"/>
              <a:t>için</a:t>
            </a:r>
            <a:r>
              <a:rPr lang="en-US" dirty="0"/>
              <a:t> </a:t>
            </a:r>
            <a:r>
              <a:rPr lang="en-US" dirty="0" err="1"/>
              <a:t>kullanılmaktadır</a:t>
            </a:r>
            <a:r>
              <a:rPr lang="en-US" dirty="0"/>
              <a:t>.</a:t>
            </a:r>
          </a:p>
          <a:p>
            <a:pPr marL="171450" lvl="0" indent="-171450" algn="l" rtl="0">
              <a:spcBef>
                <a:spcPts val="0"/>
              </a:spcBef>
              <a:spcAft>
                <a:spcPts val="0"/>
              </a:spcAft>
              <a:buFontTx/>
              <a:buChar char="-"/>
            </a:pPr>
            <a:r>
              <a:rPr lang="en-US" dirty="0" err="1"/>
              <a:t>Aynı</a:t>
            </a:r>
            <a:r>
              <a:rPr lang="en-US" dirty="0"/>
              <a:t> </a:t>
            </a:r>
            <a:r>
              <a:rPr lang="en-US" dirty="0" err="1"/>
              <a:t>ada</a:t>
            </a:r>
            <a:r>
              <a:rPr lang="en-US" dirty="0"/>
              <a:t> </a:t>
            </a:r>
            <a:r>
              <a:rPr lang="en-US" dirty="0" err="1"/>
              <a:t>sahiplerse</a:t>
            </a:r>
            <a:r>
              <a:rPr lang="en-US" dirty="0"/>
              <a:t>, </a:t>
            </a:r>
            <a:r>
              <a:rPr lang="en-US" dirty="0" err="1"/>
              <a:t>üst</a:t>
            </a:r>
            <a:r>
              <a:rPr lang="en-US" dirty="0"/>
              <a:t> </a:t>
            </a:r>
            <a:r>
              <a:rPr lang="en-US" dirty="0" err="1"/>
              <a:t>sınıf</a:t>
            </a:r>
            <a:r>
              <a:rPr lang="en-US" dirty="0"/>
              <a:t> </a:t>
            </a:r>
            <a:r>
              <a:rPr lang="en-US" dirty="0" err="1"/>
              <a:t>üyelerini</a:t>
            </a:r>
            <a:r>
              <a:rPr lang="en-US" dirty="0"/>
              <a:t> alt </a:t>
            </a:r>
            <a:r>
              <a:rPr lang="en-US" dirty="0" err="1"/>
              <a:t>sınıf</a:t>
            </a:r>
            <a:r>
              <a:rPr lang="en-US" dirty="0"/>
              <a:t> </a:t>
            </a:r>
            <a:r>
              <a:rPr lang="en-US" dirty="0" err="1"/>
              <a:t>üyelerinden</a:t>
            </a:r>
            <a:r>
              <a:rPr lang="en-US" dirty="0"/>
              <a:t> </a:t>
            </a:r>
            <a:r>
              <a:rPr lang="en-US" dirty="0" err="1"/>
              <a:t>ayırmak</a:t>
            </a:r>
            <a:r>
              <a:rPr lang="en-US" dirty="0"/>
              <a:t> </a:t>
            </a:r>
            <a:r>
              <a:rPr lang="en-US" dirty="0" err="1"/>
              <a:t>için</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err="1"/>
              <a:t>Superclassın</a:t>
            </a:r>
            <a:r>
              <a:rPr lang="en-US" dirty="0"/>
              <a:t> </a:t>
            </a:r>
            <a:r>
              <a:rPr lang="en-US" dirty="0" err="1"/>
              <a:t>constructorını</a:t>
            </a:r>
            <a:r>
              <a:rPr lang="en-US" dirty="0"/>
              <a:t> </a:t>
            </a:r>
            <a:r>
              <a:rPr lang="en-US" dirty="0" err="1"/>
              <a:t>subclasstan</a:t>
            </a:r>
            <a:r>
              <a:rPr lang="en-US" dirty="0"/>
              <a:t> </a:t>
            </a:r>
            <a:r>
              <a:rPr lang="en-US" dirty="0" err="1"/>
              <a:t>çağırmak</a:t>
            </a:r>
            <a:r>
              <a:rPr lang="en-US" dirty="0"/>
              <a:t> </a:t>
            </a:r>
            <a:r>
              <a:rPr lang="en-US" dirty="0" err="1"/>
              <a:t>için</a:t>
            </a:r>
            <a:r>
              <a:rPr lang="en-US" dirty="0"/>
              <a:t> </a:t>
            </a:r>
            <a:r>
              <a:rPr lang="en-US" dirty="0" err="1"/>
              <a:t>kullanılır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4757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extends, </a:t>
            </a:r>
            <a:r>
              <a:rPr lang="en-US" dirty="0" err="1"/>
              <a:t>bir</a:t>
            </a:r>
            <a:r>
              <a:rPr lang="en-US" dirty="0"/>
              <a:t> </a:t>
            </a:r>
            <a:r>
              <a:rPr lang="en-US" dirty="0" err="1"/>
              <a:t>classın</a:t>
            </a:r>
            <a:r>
              <a:rPr lang="en-US" dirty="0"/>
              <a:t> </a:t>
            </a:r>
            <a:r>
              <a:rPr lang="en-US" dirty="0" err="1"/>
              <a:t>özelliklerini</a:t>
            </a:r>
            <a:r>
              <a:rPr lang="en-US" dirty="0"/>
              <a:t> </a:t>
            </a:r>
            <a:r>
              <a:rPr lang="en-US" dirty="0" err="1"/>
              <a:t>miras</a:t>
            </a:r>
            <a:r>
              <a:rPr lang="en-US" dirty="0"/>
              <a:t> </a:t>
            </a:r>
            <a:r>
              <a:rPr lang="en-US" dirty="0" err="1"/>
              <a:t>almak</a:t>
            </a:r>
            <a:r>
              <a:rPr lang="en-US" dirty="0"/>
              <a:t> </a:t>
            </a:r>
            <a:r>
              <a:rPr lang="en-US" dirty="0" err="1"/>
              <a:t>için</a:t>
            </a:r>
            <a:r>
              <a:rPr lang="en-US" dirty="0"/>
              <a:t> </a:t>
            </a:r>
            <a:r>
              <a:rPr lang="en-US" dirty="0" err="1"/>
              <a:t>kullanılan</a:t>
            </a:r>
            <a:r>
              <a:rPr lang="en-US" dirty="0"/>
              <a:t> </a:t>
            </a:r>
            <a:r>
              <a:rPr lang="en-US" dirty="0" err="1"/>
              <a:t>anahtar</a:t>
            </a:r>
            <a:r>
              <a:rPr lang="en-US" dirty="0"/>
              <a:t> </a:t>
            </a:r>
            <a:r>
              <a:rPr lang="en-US" dirty="0" err="1"/>
              <a:t>kelimedir</a:t>
            </a:r>
            <a:r>
              <a:rPr lang="en-US" dirty="0"/>
              <a:t>.</a:t>
            </a:r>
          </a:p>
          <a:p>
            <a:pPr marL="171450" lvl="0" indent="-171450" algn="l" rtl="0">
              <a:spcBef>
                <a:spcPts val="0"/>
              </a:spcBef>
              <a:spcAft>
                <a:spcPts val="0"/>
              </a:spcAft>
              <a:buFontTx/>
              <a:buChar char="-"/>
            </a:pPr>
            <a:r>
              <a:rPr lang="en-US" dirty="0"/>
              <a:t>super </a:t>
            </a:r>
            <a:r>
              <a:rPr lang="en-US" dirty="0" err="1"/>
              <a:t>anahtar</a:t>
            </a:r>
            <a:r>
              <a:rPr lang="en-US" dirty="0"/>
              <a:t> </a:t>
            </a:r>
            <a:r>
              <a:rPr lang="en-US" dirty="0" err="1"/>
              <a:t>sözcüğü</a:t>
            </a:r>
            <a:r>
              <a:rPr lang="en-US" dirty="0"/>
              <a:t> </a:t>
            </a:r>
            <a:r>
              <a:rPr lang="en-US" dirty="0" err="1"/>
              <a:t>ise</a:t>
            </a:r>
            <a:r>
              <a:rPr lang="en-US" dirty="0"/>
              <a:t>  2 </a:t>
            </a:r>
            <a:r>
              <a:rPr lang="en-US" dirty="0" err="1"/>
              <a:t>senaryo</a:t>
            </a:r>
            <a:r>
              <a:rPr lang="en-US" dirty="0"/>
              <a:t> </a:t>
            </a:r>
            <a:r>
              <a:rPr lang="en-US" dirty="0" err="1"/>
              <a:t>için</a:t>
            </a:r>
            <a:r>
              <a:rPr lang="en-US" dirty="0"/>
              <a:t> </a:t>
            </a:r>
            <a:r>
              <a:rPr lang="en-US" dirty="0" err="1"/>
              <a:t>kullanılmaktadır</a:t>
            </a:r>
            <a:r>
              <a:rPr lang="en-US" dirty="0"/>
              <a:t>.</a:t>
            </a:r>
          </a:p>
          <a:p>
            <a:pPr marL="171450" lvl="0" indent="-171450" algn="l" rtl="0">
              <a:spcBef>
                <a:spcPts val="0"/>
              </a:spcBef>
              <a:spcAft>
                <a:spcPts val="0"/>
              </a:spcAft>
              <a:buFontTx/>
              <a:buChar char="-"/>
            </a:pPr>
            <a:r>
              <a:rPr lang="en-US" dirty="0" err="1"/>
              <a:t>Aynı</a:t>
            </a:r>
            <a:r>
              <a:rPr lang="en-US" dirty="0"/>
              <a:t> </a:t>
            </a:r>
            <a:r>
              <a:rPr lang="en-US" dirty="0" err="1"/>
              <a:t>ada</a:t>
            </a:r>
            <a:r>
              <a:rPr lang="en-US" dirty="0"/>
              <a:t> </a:t>
            </a:r>
            <a:r>
              <a:rPr lang="en-US" dirty="0" err="1"/>
              <a:t>sahiplerse</a:t>
            </a:r>
            <a:r>
              <a:rPr lang="en-US" dirty="0"/>
              <a:t>, </a:t>
            </a:r>
            <a:r>
              <a:rPr lang="en-US" dirty="0" err="1"/>
              <a:t>üst</a:t>
            </a:r>
            <a:r>
              <a:rPr lang="en-US" dirty="0"/>
              <a:t> </a:t>
            </a:r>
            <a:r>
              <a:rPr lang="en-US" dirty="0" err="1"/>
              <a:t>sınıf</a:t>
            </a:r>
            <a:r>
              <a:rPr lang="en-US" dirty="0"/>
              <a:t> </a:t>
            </a:r>
            <a:r>
              <a:rPr lang="en-US" dirty="0" err="1"/>
              <a:t>üyelerini</a:t>
            </a:r>
            <a:r>
              <a:rPr lang="en-US" dirty="0"/>
              <a:t> alt </a:t>
            </a:r>
            <a:r>
              <a:rPr lang="en-US" dirty="0" err="1"/>
              <a:t>sınıf</a:t>
            </a:r>
            <a:r>
              <a:rPr lang="en-US" dirty="0"/>
              <a:t> </a:t>
            </a:r>
            <a:r>
              <a:rPr lang="en-US" dirty="0" err="1"/>
              <a:t>üyelerinden</a:t>
            </a:r>
            <a:r>
              <a:rPr lang="en-US" dirty="0"/>
              <a:t> </a:t>
            </a:r>
            <a:r>
              <a:rPr lang="en-US" dirty="0" err="1"/>
              <a:t>ayırmak</a:t>
            </a:r>
            <a:r>
              <a:rPr lang="en-US" dirty="0"/>
              <a:t> </a:t>
            </a:r>
            <a:r>
              <a:rPr lang="en-US" dirty="0" err="1"/>
              <a:t>için</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err="1"/>
              <a:t>Superclassın</a:t>
            </a:r>
            <a:r>
              <a:rPr lang="en-US" dirty="0"/>
              <a:t> </a:t>
            </a:r>
            <a:r>
              <a:rPr lang="en-US" dirty="0" err="1"/>
              <a:t>constructorını</a:t>
            </a:r>
            <a:r>
              <a:rPr lang="en-US" dirty="0"/>
              <a:t> </a:t>
            </a:r>
            <a:r>
              <a:rPr lang="en-US" dirty="0" err="1"/>
              <a:t>subclasstan</a:t>
            </a:r>
            <a:r>
              <a:rPr lang="en-US" dirty="0"/>
              <a:t> </a:t>
            </a:r>
            <a:r>
              <a:rPr lang="en-US" dirty="0" err="1"/>
              <a:t>çağırmak</a:t>
            </a:r>
            <a:r>
              <a:rPr lang="en-US" dirty="0"/>
              <a:t> </a:t>
            </a:r>
            <a:r>
              <a:rPr lang="en-US" dirty="0" err="1"/>
              <a:t>için</a:t>
            </a:r>
            <a:r>
              <a:rPr lang="en-US" dirty="0"/>
              <a:t> </a:t>
            </a:r>
            <a:r>
              <a:rPr lang="en-US" dirty="0" err="1"/>
              <a:t>kullanılır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01251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class, super </a:t>
            </a:r>
            <a:r>
              <a:rPr lang="en-US" dirty="0" err="1"/>
              <a:t>classtan</a:t>
            </a:r>
            <a:r>
              <a:rPr lang="en-US" dirty="0"/>
              <a:t> </a:t>
            </a:r>
            <a:r>
              <a:rPr lang="en-US" dirty="0" err="1"/>
              <a:t>bir</a:t>
            </a:r>
            <a:r>
              <a:rPr lang="en-US" dirty="0"/>
              <a:t> </a:t>
            </a:r>
            <a:r>
              <a:rPr lang="en-US" dirty="0" err="1"/>
              <a:t>metodu</a:t>
            </a:r>
            <a:r>
              <a:rPr lang="en-US" dirty="0"/>
              <a:t> </a:t>
            </a:r>
            <a:r>
              <a:rPr lang="en-US" dirty="0" err="1"/>
              <a:t>inherite</a:t>
            </a:r>
            <a:r>
              <a:rPr lang="en-US" dirty="0"/>
              <a:t> </a:t>
            </a:r>
            <a:r>
              <a:rPr lang="en-US" dirty="0" err="1"/>
              <a:t>ederse</a:t>
            </a:r>
            <a:r>
              <a:rPr lang="en-US" dirty="0"/>
              <a:t> </a:t>
            </a:r>
            <a:r>
              <a:rPr lang="en-US" dirty="0" err="1"/>
              <a:t>ve</a:t>
            </a:r>
            <a:r>
              <a:rPr lang="en-US" dirty="0"/>
              <a:t> </a:t>
            </a:r>
            <a:r>
              <a:rPr lang="en-US" dirty="0" err="1"/>
              <a:t>bu</a:t>
            </a:r>
            <a:r>
              <a:rPr lang="en-US" dirty="0"/>
              <a:t> </a:t>
            </a:r>
            <a:r>
              <a:rPr lang="en-US" dirty="0" err="1"/>
              <a:t>metot</a:t>
            </a:r>
            <a:r>
              <a:rPr lang="en-US" dirty="0"/>
              <a:t> final </a:t>
            </a:r>
            <a:r>
              <a:rPr lang="en-US" dirty="0" err="1"/>
              <a:t>olarak</a:t>
            </a:r>
            <a:r>
              <a:rPr lang="en-US" dirty="0"/>
              <a:t> </a:t>
            </a:r>
            <a:r>
              <a:rPr lang="en-US" dirty="0" err="1"/>
              <a:t>işaretlenmemesi</a:t>
            </a:r>
            <a:r>
              <a:rPr lang="en-US" dirty="0"/>
              <a:t> </a:t>
            </a:r>
            <a:r>
              <a:rPr lang="en-US" dirty="0" err="1"/>
              <a:t>superclassın</a:t>
            </a:r>
            <a:r>
              <a:rPr lang="en-US" dirty="0"/>
              <a:t> o </a:t>
            </a:r>
            <a:r>
              <a:rPr lang="en-US" dirty="0" err="1"/>
              <a:t>metodunu</a:t>
            </a:r>
            <a:r>
              <a:rPr lang="en-US" dirty="0"/>
              <a:t> subclass override </a:t>
            </a:r>
            <a:r>
              <a:rPr lang="en-US" dirty="0" err="1"/>
              <a:t>edebilir</a:t>
            </a:r>
            <a:r>
              <a:rPr lang="en-US" dirty="0"/>
              <a:t>. </a:t>
            </a:r>
            <a:r>
              <a:rPr lang="en-US" dirty="0" err="1"/>
              <a:t>Yani</a:t>
            </a:r>
            <a:r>
              <a:rPr lang="en-US" dirty="0"/>
              <a:t> </a:t>
            </a:r>
            <a:r>
              <a:rPr lang="en-US" dirty="0" err="1"/>
              <a:t>üstüne</a:t>
            </a:r>
            <a:r>
              <a:rPr lang="en-US" dirty="0"/>
              <a:t> </a:t>
            </a:r>
            <a:r>
              <a:rPr lang="en-US" dirty="0" err="1"/>
              <a:t>yazabilir</a:t>
            </a:r>
            <a:r>
              <a:rPr lang="en-US" dirty="0"/>
              <a:t> </a:t>
            </a:r>
            <a:r>
              <a:rPr lang="en-US" dirty="0" err="1"/>
              <a:t>geçersiz</a:t>
            </a:r>
            <a:r>
              <a:rPr lang="en-US" dirty="0"/>
              <a:t> </a:t>
            </a:r>
            <a:r>
              <a:rPr lang="en-US" dirty="0" err="1"/>
              <a:t>kılabilir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95586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Polimorfizm</a:t>
            </a:r>
            <a:r>
              <a:rPr lang="en-US" dirty="0"/>
              <a:t>, </a:t>
            </a:r>
            <a:r>
              <a:rPr lang="en-US" dirty="0" err="1"/>
              <a:t>bir</a:t>
            </a:r>
            <a:r>
              <a:rPr lang="en-US" dirty="0"/>
              <a:t> </a:t>
            </a:r>
            <a:r>
              <a:rPr lang="en-US" dirty="0" err="1"/>
              <a:t>objenin</a:t>
            </a:r>
            <a:r>
              <a:rPr lang="en-US" dirty="0"/>
              <a:t> </a:t>
            </a:r>
            <a:r>
              <a:rPr lang="en-US" dirty="0" err="1"/>
              <a:t>birçok</a:t>
            </a:r>
            <a:r>
              <a:rPr lang="en-US" dirty="0"/>
              <a:t> </a:t>
            </a:r>
            <a:r>
              <a:rPr lang="en-US" dirty="0" err="1"/>
              <a:t>biçim</a:t>
            </a:r>
            <a:r>
              <a:rPr lang="en-US" dirty="0"/>
              <a:t> form alma </a:t>
            </a:r>
            <a:r>
              <a:rPr lang="en-US" dirty="0" err="1"/>
              <a:t>yeteneğidir</a:t>
            </a:r>
            <a:r>
              <a:rPr lang="en-US" dirty="0"/>
              <a:t> </a:t>
            </a:r>
            <a:r>
              <a:rPr lang="en-US" dirty="0" err="1"/>
              <a:t>diyebiliriz</a:t>
            </a:r>
            <a:r>
              <a:rPr lang="en-US" dirty="0"/>
              <a:t>.</a:t>
            </a:r>
          </a:p>
          <a:p>
            <a:pPr marL="171450" lvl="0" indent="-171450" algn="l" rtl="0">
              <a:spcBef>
                <a:spcPts val="0"/>
              </a:spcBef>
              <a:spcAft>
                <a:spcPts val="0"/>
              </a:spcAft>
              <a:buFontTx/>
              <a:buChar char="-"/>
            </a:pPr>
            <a:r>
              <a:rPr lang="en-US" dirty="0" err="1"/>
              <a:t>OOP'de</a:t>
            </a:r>
            <a:r>
              <a:rPr lang="en-US" dirty="0"/>
              <a:t> </a:t>
            </a:r>
            <a:r>
              <a:rPr lang="en-US" dirty="0" err="1"/>
              <a:t>polimorfizmin</a:t>
            </a:r>
            <a:r>
              <a:rPr lang="en-US" dirty="0"/>
              <a:t> </a:t>
            </a:r>
            <a:r>
              <a:rPr lang="en-US" dirty="0" err="1"/>
              <a:t>en</a:t>
            </a:r>
            <a:r>
              <a:rPr lang="en-US" dirty="0"/>
              <a:t> </a:t>
            </a:r>
            <a:r>
              <a:rPr lang="en-US" dirty="0" err="1"/>
              <a:t>yaygın</a:t>
            </a:r>
            <a:r>
              <a:rPr lang="en-US" dirty="0"/>
              <a:t> </a:t>
            </a:r>
            <a:r>
              <a:rPr lang="en-US" dirty="0" err="1"/>
              <a:t>kullanımı</a:t>
            </a:r>
            <a:r>
              <a:rPr lang="en-US" dirty="0"/>
              <a:t> </a:t>
            </a:r>
            <a:r>
              <a:rPr lang="en-US" dirty="0" err="1"/>
              <a:t>ise</a:t>
            </a:r>
            <a:r>
              <a:rPr lang="en-US" dirty="0"/>
              <a:t>  </a:t>
            </a:r>
            <a:r>
              <a:rPr lang="en-US" dirty="0" err="1"/>
              <a:t>bir</a:t>
            </a:r>
            <a:r>
              <a:rPr lang="en-US" dirty="0"/>
              <a:t> child class </a:t>
            </a:r>
            <a:r>
              <a:rPr lang="en-US" dirty="0" err="1"/>
              <a:t>nesnesinden</a:t>
            </a:r>
            <a:r>
              <a:rPr lang="en-US" dirty="0"/>
              <a:t> </a:t>
            </a:r>
            <a:r>
              <a:rPr lang="en-US" dirty="0" err="1"/>
              <a:t>bahsetmek</a:t>
            </a:r>
            <a:r>
              <a:rPr lang="en-US" dirty="0"/>
              <a:t> </a:t>
            </a:r>
            <a:r>
              <a:rPr lang="en-US" dirty="0" err="1"/>
              <a:t>için</a:t>
            </a:r>
            <a:r>
              <a:rPr lang="en-US" dirty="0"/>
              <a:t> </a:t>
            </a:r>
            <a:r>
              <a:rPr lang="en-US" dirty="0" err="1"/>
              <a:t>bir</a:t>
            </a:r>
            <a:r>
              <a:rPr lang="en-US" dirty="0"/>
              <a:t> parent class </a:t>
            </a:r>
            <a:r>
              <a:rPr lang="en-US" dirty="0" err="1"/>
              <a:t>referansı</a:t>
            </a:r>
            <a:r>
              <a:rPr lang="en-US" dirty="0"/>
              <a:t> </a:t>
            </a:r>
            <a:r>
              <a:rPr lang="en-US" dirty="0" err="1"/>
              <a:t>kullanıldığında</a:t>
            </a:r>
            <a:r>
              <a:rPr lang="en-US" dirty="0"/>
              <a:t> </a:t>
            </a:r>
            <a:r>
              <a:rPr lang="en-US" dirty="0" err="1"/>
              <a:t>ortaya</a:t>
            </a:r>
            <a:r>
              <a:rPr lang="en-US" dirty="0"/>
              <a:t> </a:t>
            </a:r>
            <a:r>
              <a:rPr lang="en-US" dirty="0" err="1"/>
              <a:t>çıkar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44605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Abstraction </a:t>
            </a:r>
            <a:r>
              <a:rPr lang="en-US" dirty="0" err="1"/>
              <a:t>yani</a:t>
            </a:r>
            <a:r>
              <a:rPr lang="en-US" dirty="0"/>
              <a:t> </a:t>
            </a:r>
            <a:r>
              <a:rPr lang="en-US" dirty="0" err="1"/>
              <a:t>soyutlama</a:t>
            </a:r>
            <a:r>
              <a:rPr lang="en-US" dirty="0"/>
              <a:t> </a:t>
            </a:r>
            <a:r>
              <a:rPr lang="en-US" dirty="0" err="1"/>
              <a:t>sözlük</a:t>
            </a:r>
            <a:r>
              <a:rPr lang="en-US" dirty="0"/>
              <a:t> </a:t>
            </a:r>
            <a:r>
              <a:rPr lang="en-US" dirty="0" err="1"/>
              <a:t>anlamınca</a:t>
            </a:r>
            <a:r>
              <a:rPr lang="en-US" dirty="0"/>
              <a:t>, </a:t>
            </a:r>
            <a:r>
              <a:rPr lang="en-US" dirty="0" err="1"/>
              <a:t>olaylardan</a:t>
            </a:r>
            <a:r>
              <a:rPr lang="en-US" dirty="0"/>
              <a:t> </a:t>
            </a:r>
            <a:r>
              <a:rPr lang="en-US" dirty="0" err="1"/>
              <a:t>çok</a:t>
            </a:r>
            <a:r>
              <a:rPr lang="en-US" dirty="0"/>
              <a:t> </a:t>
            </a:r>
            <a:r>
              <a:rPr lang="en-US" dirty="0" err="1"/>
              <a:t>fikirlerle</a:t>
            </a:r>
            <a:r>
              <a:rPr lang="en-US" dirty="0"/>
              <a:t> </a:t>
            </a:r>
            <a:r>
              <a:rPr lang="en-US" dirty="0" err="1"/>
              <a:t>ilgilenmenin</a:t>
            </a:r>
            <a:r>
              <a:rPr lang="en-US" dirty="0"/>
              <a:t> </a:t>
            </a:r>
            <a:r>
              <a:rPr lang="en-US" dirty="0" err="1"/>
              <a:t>kalitesidir</a:t>
            </a:r>
            <a:r>
              <a:rPr lang="en-US" dirty="0"/>
              <a:t>.</a:t>
            </a:r>
          </a:p>
          <a:p>
            <a:pPr marL="171450" lvl="0" indent="-171450" algn="l" rtl="0">
              <a:spcBef>
                <a:spcPts val="0"/>
              </a:spcBef>
              <a:spcAft>
                <a:spcPts val="0"/>
              </a:spcAft>
              <a:buFontTx/>
              <a:buChar char="-"/>
            </a:pPr>
            <a:r>
              <a:rPr lang="en-US" dirty="0" err="1"/>
              <a:t>Uygulama</a:t>
            </a:r>
            <a:r>
              <a:rPr lang="en-US" dirty="0"/>
              <a:t> </a:t>
            </a:r>
            <a:r>
              <a:rPr lang="en-US" dirty="0" err="1"/>
              <a:t>ayrıntılarını</a:t>
            </a:r>
            <a:r>
              <a:rPr lang="en-US" dirty="0"/>
              <a:t> </a:t>
            </a:r>
            <a:r>
              <a:rPr lang="en-US" dirty="0" err="1"/>
              <a:t>kullanıcıdan</a:t>
            </a:r>
            <a:r>
              <a:rPr lang="en-US" dirty="0"/>
              <a:t> </a:t>
            </a:r>
            <a:r>
              <a:rPr lang="en-US" dirty="0" err="1"/>
              <a:t>gizleme</a:t>
            </a:r>
            <a:r>
              <a:rPr lang="en-US" dirty="0"/>
              <a:t> </a:t>
            </a:r>
            <a:r>
              <a:rPr lang="en-US" dirty="0" err="1"/>
              <a:t>işlemidir</a:t>
            </a:r>
            <a:endParaRPr lang="en-US" dirty="0"/>
          </a:p>
          <a:p>
            <a:pPr marL="171450" lvl="0" indent="-171450" algn="l" rtl="0">
              <a:spcBef>
                <a:spcPts val="0"/>
              </a:spcBef>
              <a:spcAft>
                <a:spcPts val="0"/>
              </a:spcAft>
              <a:buFontTx/>
              <a:buChar char="-"/>
            </a:pPr>
            <a:r>
              <a:rPr lang="en-US" dirty="0" err="1"/>
              <a:t>kullanıcıya</a:t>
            </a:r>
            <a:r>
              <a:rPr lang="en-US" dirty="0"/>
              <a:t> </a:t>
            </a:r>
            <a:r>
              <a:rPr lang="en-US" dirty="0" err="1"/>
              <a:t>yalnızca</a:t>
            </a:r>
            <a:r>
              <a:rPr lang="en-US" dirty="0"/>
              <a:t> </a:t>
            </a:r>
            <a:r>
              <a:rPr lang="en-US" dirty="0" err="1"/>
              <a:t>işlevsellik</a:t>
            </a:r>
            <a:r>
              <a:rPr lang="en-US" dirty="0"/>
              <a:t> </a:t>
            </a:r>
            <a:r>
              <a:rPr lang="en-US" dirty="0" err="1"/>
              <a:t>sağlanır</a:t>
            </a:r>
            <a:r>
              <a:rPr lang="en-US" dirty="0"/>
              <a:t>.</a:t>
            </a:r>
          </a:p>
          <a:p>
            <a:pPr marL="171450" lvl="0" indent="-171450" algn="l" rtl="0">
              <a:spcBef>
                <a:spcPts val="0"/>
              </a:spcBef>
              <a:spcAft>
                <a:spcPts val="0"/>
              </a:spcAft>
              <a:buFontTx/>
              <a:buChar char="-"/>
            </a:pPr>
            <a:r>
              <a:rPr lang="en-US" dirty="0" err="1"/>
              <a:t>Kullanıcının</a:t>
            </a:r>
            <a:r>
              <a:rPr lang="en-US" dirty="0"/>
              <a:t> </a:t>
            </a:r>
            <a:r>
              <a:rPr lang="en-US" dirty="0" err="1"/>
              <a:t>objenin</a:t>
            </a:r>
            <a:r>
              <a:rPr lang="en-US" dirty="0"/>
              <a:t> </a:t>
            </a:r>
            <a:r>
              <a:rPr lang="en-US" dirty="0" err="1"/>
              <a:t>nasıl</a:t>
            </a:r>
            <a:r>
              <a:rPr lang="en-US" dirty="0"/>
              <a:t> </a:t>
            </a:r>
            <a:r>
              <a:rPr lang="en-US" dirty="0" err="1"/>
              <a:t>yaptığı</a:t>
            </a:r>
            <a:r>
              <a:rPr lang="en-US" dirty="0"/>
              <a:t> </a:t>
            </a:r>
            <a:r>
              <a:rPr lang="en-US" dirty="0" err="1"/>
              <a:t>yerine</a:t>
            </a:r>
            <a:r>
              <a:rPr lang="en-US" dirty="0"/>
              <a:t> ne </a:t>
            </a:r>
            <a:r>
              <a:rPr lang="en-US" dirty="0" err="1"/>
              <a:t>yaptığı</a:t>
            </a:r>
            <a:r>
              <a:rPr lang="en-US" dirty="0"/>
              <a:t> </a:t>
            </a:r>
            <a:r>
              <a:rPr lang="en-US" dirty="0" err="1"/>
              <a:t>hakkında</a:t>
            </a:r>
            <a:r>
              <a:rPr lang="en-US" dirty="0"/>
              <a:t> </a:t>
            </a:r>
            <a:r>
              <a:rPr lang="en-US" dirty="0" err="1"/>
              <a:t>bilgiye</a:t>
            </a:r>
            <a:r>
              <a:rPr lang="en-US" dirty="0"/>
              <a:t> </a:t>
            </a:r>
            <a:r>
              <a:rPr lang="en-US" dirty="0" err="1"/>
              <a:t>sahip</a:t>
            </a:r>
            <a:r>
              <a:rPr lang="en-US" dirty="0"/>
              <a:t> </a:t>
            </a:r>
            <a:r>
              <a:rPr lang="en-US" dirty="0" err="1"/>
              <a:t>olmasıdır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5034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Abstract </a:t>
            </a:r>
            <a:r>
              <a:rPr lang="en-US" dirty="0" err="1"/>
              <a:t>yani</a:t>
            </a:r>
            <a:r>
              <a:rPr lang="en-US" dirty="0"/>
              <a:t> </a:t>
            </a:r>
            <a:r>
              <a:rPr lang="en-US" dirty="0" err="1"/>
              <a:t>soyut</a:t>
            </a:r>
            <a:r>
              <a:rPr lang="en-US" dirty="0"/>
              <a:t> </a:t>
            </a:r>
            <a:r>
              <a:rPr lang="en-US" dirty="0" err="1"/>
              <a:t>bir</a:t>
            </a:r>
            <a:r>
              <a:rPr lang="en-US" dirty="0"/>
              <a:t> class, </a:t>
            </a:r>
            <a:r>
              <a:rPr lang="en-US" dirty="0" err="1"/>
              <a:t>deklarasyonunda</a:t>
            </a:r>
            <a:r>
              <a:rPr lang="en-US" dirty="0"/>
              <a:t> abstract </a:t>
            </a:r>
            <a:r>
              <a:rPr lang="en-US" dirty="0" err="1"/>
              <a:t>anahtar</a:t>
            </a:r>
            <a:r>
              <a:rPr lang="en-US" dirty="0"/>
              <a:t> </a:t>
            </a:r>
            <a:r>
              <a:rPr lang="en-US" dirty="0" err="1"/>
              <a:t>kelimesini</a:t>
            </a:r>
            <a:r>
              <a:rPr lang="en-US" dirty="0"/>
              <a:t> </a:t>
            </a:r>
            <a:r>
              <a:rPr lang="en-US" dirty="0" err="1"/>
              <a:t>içerir</a:t>
            </a:r>
            <a:r>
              <a:rPr lang="en-US" dirty="0"/>
              <a:t>.</a:t>
            </a:r>
          </a:p>
          <a:p>
            <a:pPr marL="171450" lvl="0" indent="-171450" algn="l" rtl="0">
              <a:spcBef>
                <a:spcPts val="0"/>
              </a:spcBef>
              <a:spcAft>
                <a:spcPts val="0"/>
              </a:spcAft>
              <a:buFontTx/>
              <a:buChar char="-"/>
            </a:pPr>
            <a:r>
              <a:rPr lang="en-US" dirty="0" err="1"/>
              <a:t>Absract</a:t>
            </a:r>
            <a:r>
              <a:rPr lang="en-US" dirty="0"/>
              <a:t> </a:t>
            </a:r>
            <a:r>
              <a:rPr lang="en-US" dirty="0" err="1"/>
              <a:t>classlar</a:t>
            </a:r>
            <a:r>
              <a:rPr lang="en-US" dirty="0"/>
              <a:t>, abstract </a:t>
            </a:r>
            <a:r>
              <a:rPr lang="en-US" dirty="0" err="1"/>
              <a:t>metotlar</a:t>
            </a:r>
            <a:r>
              <a:rPr lang="en-US" dirty="0"/>
              <a:t> </a:t>
            </a:r>
            <a:r>
              <a:rPr lang="en-US" dirty="0" err="1"/>
              <a:t>içerebilir</a:t>
            </a:r>
            <a:r>
              <a:rPr lang="en-US" dirty="0"/>
              <a:t> </a:t>
            </a:r>
            <a:r>
              <a:rPr lang="en-US" dirty="0" err="1"/>
              <a:t>veya</a:t>
            </a:r>
            <a:r>
              <a:rPr lang="en-US" dirty="0"/>
              <a:t> </a:t>
            </a:r>
            <a:r>
              <a:rPr lang="en-US" dirty="0" err="1"/>
              <a:t>içermeyebilir</a:t>
            </a:r>
            <a:r>
              <a:rPr lang="en-US" dirty="0"/>
              <a:t>. Bir </a:t>
            </a:r>
            <a:r>
              <a:rPr lang="en-US" dirty="0" err="1"/>
              <a:t>classın</a:t>
            </a:r>
            <a:r>
              <a:rPr lang="en-US" dirty="0"/>
              <a:t> </a:t>
            </a:r>
            <a:r>
              <a:rPr lang="en-US" dirty="0" err="1"/>
              <a:t>en</a:t>
            </a:r>
            <a:r>
              <a:rPr lang="en-US" dirty="0"/>
              <a:t> </a:t>
            </a:r>
            <a:r>
              <a:rPr lang="en-US" dirty="0" err="1"/>
              <a:t>az</a:t>
            </a:r>
            <a:r>
              <a:rPr lang="en-US" dirty="0"/>
              <a:t> 1 abstract </a:t>
            </a:r>
            <a:r>
              <a:rPr lang="en-US" dirty="0" err="1"/>
              <a:t>metodu</a:t>
            </a:r>
            <a:r>
              <a:rPr lang="en-US" dirty="0"/>
              <a:t> </a:t>
            </a:r>
            <a:r>
              <a:rPr lang="en-US" dirty="0" err="1"/>
              <a:t>varsa</a:t>
            </a:r>
            <a:r>
              <a:rPr lang="en-US" dirty="0"/>
              <a:t> </a:t>
            </a:r>
            <a:r>
              <a:rPr lang="en-US" dirty="0" err="1"/>
              <a:t>varsa</a:t>
            </a:r>
            <a:r>
              <a:rPr lang="en-US" dirty="0"/>
              <a:t>, class abstract </a:t>
            </a:r>
            <a:r>
              <a:rPr lang="en-US" dirty="0" err="1"/>
              <a:t>olarak</a:t>
            </a:r>
            <a:r>
              <a:rPr lang="en-US" dirty="0"/>
              <a:t> declare </a:t>
            </a:r>
            <a:r>
              <a:rPr lang="en-US" dirty="0" err="1"/>
              <a:t>edilmelidir</a:t>
            </a:r>
            <a:r>
              <a:rPr lang="en-US" dirty="0"/>
              <a:t>.</a:t>
            </a:r>
          </a:p>
          <a:p>
            <a:pPr marL="171450" lvl="0" indent="-171450" algn="l" rtl="0">
              <a:spcBef>
                <a:spcPts val="0"/>
              </a:spcBef>
              <a:spcAft>
                <a:spcPts val="0"/>
              </a:spcAft>
              <a:buFontTx/>
              <a:buChar char="-"/>
            </a:pPr>
            <a:r>
              <a:rPr lang="en-US" dirty="0"/>
              <a:t>Bir class abstract </a:t>
            </a:r>
            <a:r>
              <a:rPr lang="en-US" dirty="0" err="1"/>
              <a:t>olarak</a:t>
            </a:r>
            <a:r>
              <a:rPr lang="en-US" dirty="0"/>
              <a:t> declare </a:t>
            </a:r>
            <a:r>
              <a:rPr lang="en-US" dirty="0" err="1"/>
              <a:t>edildiyse</a:t>
            </a:r>
            <a:r>
              <a:rPr lang="en-US" dirty="0"/>
              <a:t>, </a:t>
            </a:r>
            <a:r>
              <a:rPr lang="en-US" dirty="0" err="1"/>
              <a:t>bir</a:t>
            </a:r>
            <a:r>
              <a:rPr lang="en-US" dirty="0"/>
              <a:t> instance </a:t>
            </a:r>
            <a:r>
              <a:rPr lang="en-US" dirty="0" err="1"/>
              <a:t>oluşturulamaz</a:t>
            </a:r>
            <a:r>
              <a:rPr lang="en-US" dirty="0"/>
              <a:t>.</a:t>
            </a:r>
          </a:p>
          <a:p>
            <a:pPr marL="171450" lvl="0" indent="-171450" algn="l" rtl="0">
              <a:spcBef>
                <a:spcPts val="0"/>
              </a:spcBef>
              <a:spcAft>
                <a:spcPts val="0"/>
              </a:spcAft>
              <a:buFontTx/>
              <a:buChar char="-"/>
            </a:pPr>
            <a:r>
              <a:rPr lang="en-US" dirty="0"/>
              <a:t>Abstract </a:t>
            </a:r>
            <a:r>
              <a:rPr lang="en-US" dirty="0" err="1"/>
              <a:t>bir</a:t>
            </a:r>
            <a:r>
              <a:rPr lang="en-US" dirty="0"/>
              <a:t> </a:t>
            </a:r>
            <a:r>
              <a:rPr lang="en-US" dirty="0" err="1"/>
              <a:t>classı</a:t>
            </a:r>
            <a:r>
              <a:rPr lang="en-US" dirty="0"/>
              <a:t> </a:t>
            </a:r>
            <a:r>
              <a:rPr lang="en-US" dirty="0" err="1"/>
              <a:t>kullanmak</a:t>
            </a:r>
            <a:r>
              <a:rPr lang="en-US" dirty="0"/>
              <a:t> </a:t>
            </a:r>
            <a:r>
              <a:rPr lang="en-US" dirty="0" err="1"/>
              <a:t>için</a:t>
            </a:r>
            <a:r>
              <a:rPr lang="en-US" dirty="0"/>
              <a:t>, </a:t>
            </a:r>
            <a:r>
              <a:rPr lang="en-US" dirty="0" err="1"/>
              <a:t>onu</a:t>
            </a:r>
            <a:r>
              <a:rPr lang="en-US" dirty="0"/>
              <a:t> </a:t>
            </a:r>
            <a:r>
              <a:rPr lang="en-US" dirty="0" err="1"/>
              <a:t>başka</a:t>
            </a:r>
            <a:r>
              <a:rPr lang="en-US" dirty="0"/>
              <a:t> </a:t>
            </a:r>
            <a:r>
              <a:rPr lang="en-US" dirty="0" err="1"/>
              <a:t>bir</a:t>
            </a:r>
            <a:r>
              <a:rPr lang="en-US" dirty="0"/>
              <a:t> </a:t>
            </a:r>
            <a:r>
              <a:rPr lang="en-US" dirty="0" err="1"/>
              <a:t>classtan</a:t>
            </a:r>
            <a:r>
              <a:rPr lang="en-US" dirty="0"/>
              <a:t> </a:t>
            </a:r>
            <a:r>
              <a:rPr lang="en-US" dirty="0" err="1"/>
              <a:t>inherite</a:t>
            </a:r>
            <a:r>
              <a:rPr lang="en-US" dirty="0"/>
              <a:t> </a:t>
            </a:r>
            <a:r>
              <a:rPr lang="en-US" dirty="0" err="1"/>
              <a:t>almanız</a:t>
            </a:r>
            <a:r>
              <a:rPr lang="en-US" dirty="0"/>
              <a:t> </a:t>
            </a:r>
            <a:r>
              <a:rPr lang="en-US" dirty="0" err="1"/>
              <a:t>ve</a:t>
            </a:r>
            <a:r>
              <a:rPr lang="en-US" dirty="0"/>
              <a:t> </a:t>
            </a:r>
            <a:r>
              <a:rPr lang="en-US" dirty="0" err="1"/>
              <a:t>içindeki</a:t>
            </a:r>
            <a:r>
              <a:rPr lang="en-US" dirty="0"/>
              <a:t> abstract </a:t>
            </a:r>
            <a:r>
              <a:rPr lang="en-US" dirty="0" err="1"/>
              <a:t>metotları</a:t>
            </a:r>
            <a:r>
              <a:rPr lang="en-US" dirty="0"/>
              <a:t> implement </a:t>
            </a:r>
            <a:r>
              <a:rPr lang="en-US" dirty="0" err="1"/>
              <a:t>etmeniz</a:t>
            </a:r>
            <a:r>
              <a:rPr lang="en-US" dirty="0"/>
              <a:t> </a:t>
            </a:r>
            <a:r>
              <a:rPr lang="en-US" dirty="0" err="1"/>
              <a:t>gerek</a:t>
            </a:r>
            <a:r>
              <a:rPr lang="en-US" dirty="0"/>
              <a:t>.</a:t>
            </a:r>
          </a:p>
          <a:p>
            <a:pPr marL="171450" lvl="0" indent="-171450" algn="l" rtl="0">
              <a:spcBef>
                <a:spcPts val="0"/>
              </a:spcBef>
              <a:spcAft>
                <a:spcPts val="0"/>
              </a:spcAft>
              <a:buFontTx/>
              <a:buChar char="-"/>
            </a:pPr>
            <a:r>
              <a:rPr lang="en-US" dirty="0"/>
              <a:t>Bir abstract </a:t>
            </a:r>
            <a:r>
              <a:rPr lang="en-US" dirty="0" err="1"/>
              <a:t>classı</a:t>
            </a:r>
            <a:r>
              <a:rPr lang="en-US" dirty="0"/>
              <a:t> inherit </a:t>
            </a:r>
            <a:r>
              <a:rPr lang="en-US" dirty="0" err="1"/>
              <a:t>ederseniz</a:t>
            </a:r>
            <a:r>
              <a:rPr lang="en-US" dirty="0"/>
              <a:t>, </a:t>
            </a:r>
            <a:r>
              <a:rPr lang="en-US" dirty="0" err="1"/>
              <a:t>içindeki</a:t>
            </a:r>
            <a:r>
              <a:rPr lang="en-US" dirty="0"/>
              <a:t> </a:t>
            </a:r>
            <a:r>
              <a:rPr lang="en-US" dirty="0" err="1"/>
              <a:t>tüm</a:t>
            </a:r>
            <a:r>
              <a:rPr lang="en-US" dirty="0"/>
              <a:t> abstract </a:t>
            </a:r>
            <a:r>
              <a:rPr lang="en-US" dirty="0" err="1"/>
              <a:t>metotları</a:t>
            </a:r>
            <a:r>
              <a:rPr lang="en-US" dirty="0"/>
              <a:t> </a:t>
            </a:r>
            <a:r>
              <a:rPr lang="en-US" dirty="0" err="1"/>
              <a:t>implemente</a:t>
            </a:r>
            <a:r>
              <a:rPr lang="en-US" dirty="0"/>
              <a:t> </a:t>
            </a:r>
            <a:r>
              <a:rPr lang="en-US" dirty="0" err="1"/>
              <a:t>etmeniz</a:t>
            </a:r>
            <a:r>
              <a:rPr lang="en-US" dirty="0"/>
              <a:t> </a:t>
            </a:r>
            <a:r>
              <a:rPr lang="en-US" dirty="0" err="1"/>
              <a:t>gerekir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0972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a:t>
            </a:r>
            <a:r>
              <a:rPr lang="en-US" dirty="0" err="1"/>
              <a:t>classın</a:t>
            </a:r>
            <a:r>
              <a:rPr lang="en-US" dirty="0"/>
              <a:t> </a:t>
            </a:r>
            <a:r>
              <a:rPr lang="en-US" dirty="0" err="1"/>
              <a:t>belirli</a:t>
            </a:r>
            <a:r>
              <a:rPr lang="en-US" dirty="0"/>
              <a:t> </a:t>
            </a:r>
            <a:r>
              <a:rPr lang="en-US" dirty="0" err="1"/>
              <a:t>bir</a:t>
            </a:r>
            <a:r>
              <a:rPr lang="en-US" dirty="0"/>
              <a:t> </a:t>
            </a:r>
            <a:r>
              <a:rPr lang="en-US" dirty="0" err="1"/>
              <a:t>metodu</a:t>
            </a:r>
            <a:r>
              <a:rPr lang="en-US" dirty="0"/>
              <a:t> </a:t>
            </a:r>
            <a:r>
              <a:rPr lang="en-US" dirty="0" err="1"/>
              <a:t>içermesini</a:t>
            </a:r>
            <a:r>
              <a:rPr lang="en-US" dirty="0"/>
              <a:t>, </a:t>
            </a:r>
            <a:r>
              <a:rPr lang="en-US" dirty="0" err="1"/>
              <a:t>ancak</a:t>
            </a:r>
            <a:r>
              <a:rPr lang="en-US" dirty="0"/>
              <a:t> </a:t>
            </a:r>
            <a:r>
              <a:rPr lang="en-US" dirty="0" err="1"/>
              <a:t>bu</a:t>
            </a:r>
            <a:r>
              <a:rPr lang="en-US" dirty="0"/>
              <a:t> </a:t>
            </a:r>
            <a:r>
              <a:rPr lang="en-US" dirty="0" err="1"/>
              <a:t>metodunun</a:t>
            </a:r>
            <a:r>
              <a:rPr lang="en-US" dirty="0"/>
              <a:t> </a:t>
            </a:r>
            <a:r>
              <a:rPr lang="en-US" dirty="0" err="1"/>
              <a:t>gerçek</a:t>
            </a:r>
            <a:r>
              <a:rPr lang="en-US" dirty="0"/>
              <a:t> </a:t>
            </a:r>
            <a:r>
              <a:rPr lang="en-US" dirty="0" err="1"/>
              <a:t>implementasyonunun</a:t>
            </a:r>
            <a:r>
              <a:rPr lang="en-US" dirty="0"/>
              <a:t> child class </a:t>
            </a:r>
            <a:r>
              <a:rPr lang="en-US" dirty="0" err="1"/>
              <a:t>tarafından</a:t>
            </a:r>
            <a:r>
              <a:rPr lang="en-US" dirty="0"/>
              <a:t> </a:t>
            </a:r>
            <a:r>
              <a:rPr lang="en-US" dirty="0" err="1"/>
              <a:t>belirlenmesini</a:t>
            </a:r>
            <a:r>
              <a:rPr lang="en-US" dirty="0"/>
              <a:t> </a:t>
            </a:r>
            <a:r>
              <a:rPr lang="en-US" dirty="0" err="1"/>
              <a:t>istiyorsanız</a:t>
            </a:r>
            <a:r>
              <a:rPr lang="en-US" dirty="0"/>
              <a:t>, </a:t>
            </a:r>
            <a:r>
              <a:rPr lang="en-US" dirty="0" err="1"/>
              <a:t>metodu</a:t>
            </a:r>
            <a:r>
              <a:rPr lang="en-US" dirty="0"/>
              <a:t> parent </a:t>
            </a:r>
            <a:r>
              <a:rPr lang="en-US" dirty="0" err="1"/>
              <a:t>classta</a:t>
            </a:r>
            <a:r>
              <a:rPr lang="en-US" dirty="0"/>
              <a:t> abstract </a:t>
            </a:r>
            <a:r>
              <a:rPr lang="en-US" dirty="0" err="1"/>
              <a:t>olarak</a:t>
            </a:r>
            <a:r>
              <a:rPr lang="en-US" dirty="0"/>
              <a:t> declare </a:t>
            </a:r>
            <a:r>
              <a:rPr lang="en-US" dirty="0" err="1"/>
              <a:t>edebilirsiniz</a:t>
            </a:r>
            <a:r>
              <a:rPr lang="en-US" dirty="0"/>
              <a:t>.</a:t>
            </a:r>
          </a:p>
          <a:p>
            <a:pPr marL="171450" lvl="0" indent="-171450" algn="l" rtl="0">
              <a:spcBef>
                <a:spcPts val="0"/>
              </a:spcBef>
              <a:spcAft>
                <a:spcPts val="0"/>
              </a:spcAft>
              <a:buFontTx/>
              <a:buChar char="-"/>
            </a:pPr>
            <a:r>
              <a:rPr lang="en-US" dirty="0"/>
              <a:t>Abstract bit </a:t>
            </a:r>
            <a:r>
              <a:rPr lang="en-US" dirty="0" err="1"/>
              <a:t>metot</a:t>
            </a:r>
            <a:r>
              <a:rPr lang="en-US" dirty="0"/>
              <a:t>, </a:t>
            </a:r>
            <a:r>
              <a:rPr lang="en-US" dirty="0" err="1"/>
              <a:t>bir</a:t>
            </a:r>
            <a:r>
              <a:rPr lang="en-US" dirty="0"/>
              <a:t> </a:t>
            </a:r>
            <a:r>
              <a:rPr lang="en-US" dirty="0" err="1"/>
              <a:t>metot</a:t>
            </a:r>
            <a:r>
              <a:rPr lang="en-US" dirty="0"/>
              <a:t> </a:t>
            </a:r>
            <a:r>
              <a:rPr lang="en-US" dirty="0" err="1"/>
              <a:t>imzası</a:t>
            </a:r>
            <a:r>
              <a:rPr lang="en-US" dirty="0"/>
              <a:t> </a:t>
            </a:r>
            <a:r>
              <a:rPr lang="en-US" dirty="0" err="1"/>
              <a:t>içerir</a:t>
            </a:r>
            <a:r>
              <a:rPr lang="en-US" dirty="0"/>
              <a:t>, </a:t>
            </a:r>
            <a:r>
              <a:rPr lang="en-US" dirty="0" err="1"/>
              <a:t>ancak</a:t>
            </a:r>
            <a:r>
              <a:rPr lang="en-US" dirty="0"/>
              <a:t> </a:t>
            </a:r>
            <a:r>
              <a:rPr lang="en-US" dirty="0" err="1"/>
              <a:t>metot</a:t>
            </a:r>
            <a:r>
              <a:rPr lang="en-US" dirty="0"/>
              <a:t> </a:t>
            </a:r>
            <a:r>
              <a:rPr lang="en-US" dirty="0" err="1"/>
              <a:t>gövdesini</a:t>
            </a:r>
            <a:r>
              <a:rPr lang="en-US" dirty="0"/>
              <a:t> </a:t>
            </a:r>
            <a:r>
              <a:rPr lang="en-US" dirty="0" err="1"/>
              <a:t>bodysini</a:t>
            </a:r>
            <a:r>
              <a:rPr lang="en-US" dirty="0"/>
              <a:t> </a:t>
            </a:r>
            <a:r>
              <a:rPr lang="en-US" dirty="0" err="1"/>
              <a:t>içermez</a:t>
            </a:r>
            <a:r>
              <a:rPr lang="en-US" dirty="0"/>
              <a:t>.</a:t>
            </a:r>
          </a:p>
          <a:p>
            <a:pPr marL="171450" lvl="0" indent="-171450" algn="l" rtl="0">
              <a:spcBef>
                <a:spcPts val="0"/>
              </a:spcBef>
              <a:spcAft>
                <a:spcPts val="0"/>
              </a:spcAft>
              <a:buFontTx/>
              <a:buChar char="-"/>
            </a:pPr>
            <a:r>
              <a:rPr lang="en-US" dirty="0" err="1"/>
              <a:t>Süslü</a:t>
            </a:r>
            <a:r>
              <a:rPr lang="en-US" dirty="0"/>
              <a:t> </a:t>
            </a:r>
            <a:r>
              <a:rPr lang="en-US" dirty="0" err="1"/>
              <a:t>parantez</a:t>
            </a:r>
            <a:r>
              <a:rPr lang="en-US" dirty="0"/>
              <a:t> </a:t>
            </a:r>
            <a:r>
              <a:rPr lang="en-US" dirty="0" err="1"/>
              <a:t>yerine</a:t>
            </a:r>
            <a:r>
              <a:rPr lang="en-US" dirty="0"/>
              <a:t>, </a:t>
            </a:r>
            <a:r>
              <a:rPr lang="en-US" dirty="0" err="1"/>
              <a:t>metodun</a:t>
            </a:r>
            <a:r>
              <a:rPr lang="en-US" dirty="0"/>
              <a:t> </a:t>
            </a:r>
            <a:r>
              <a:rPr lang="en-US" dirty="0" err="1"/>
              <a:t>sonunda</a:t>
            </a:r>
            <a:r>
              <a:rPr lang="en-US" dirty="0"/>
              <a:t> </a:t>
            </a:r>
            <a:r>
              <a:rPr lang="en-US" dirty="0" err="1"/>
              <a:t>noktalı</a:t>
            </a:r>
            <a:r>
              <a:rPr lang="en-US" dirty="0"/>
              <a:t> </a:t>
            </a:r>
            <a:r>
              <a:rPr lang="en-US" dirty="0" err="1"/>
              <a:t>virgül</a:t>
            </a:r>
            <a:r>
              <a:rPr lang="en-US" dirty="0"/>
              <a:t> (;) </a:t>
            </a:r>
            <a:r>
              <a:rPr lang="en-US" dirty="0" err="1"/>
              <a:t>olur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309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Java’da</a:t>
            </a:r>
            <a:r>
              <a:rPr lang="en-US" dirty="0"/>
              <a:t> encapsulation </a:t>
            </a:r>
            <a:r>
              <a:rPr lang="en-US" dirty="0" err="1"/>
              <a:t>kapsülleme</a:t>
            </a:r>
            <a:r>
              <a:rPr lang="en-US" dirty="0"/>
              <a:t> , </a:t>
            </a:r>
            <a:r>
              <a:rPr lang="en-US" dirty="0" err="1"/>
              <a:t>dataları</a:t>
            </a:r>
            <a:r>
              <a:rPr lang="en-US" dirty="0"/>
              <a:t> (</a:t>
            </a:r>
            <a:r>
              <a:rPr lang="en-US" dirty="0" err="1"/>
              <a:t>variableları</a:t>
            </a:r>
            <a:r>
              <a:rPr lang="en-US" dirty="0"/>
              <a:t>) </a:t>
            </a:r>
            <a:r>
              <a:rPr lang="en-US" dirty="0" err="1"/>
              <a:t>ve</a:t>
            </a:r>
            <a:r>
              <a:rPr lang="en-US" dirty="0"/>
              <a:t> </a:t>
            </a:r>
            <a:r>
              <a:rPr lang="en-US" dirty="0" err="1"/>
              <a:t>datalar</a:t>
            </a:r>
            <a:r>
              <a:rPr lang="en-US" dirty="0"/>
              <a:t> </a:t>
            </a:r>
            <a:r>
              <a:rPr lang="en-US" dirty="0" err="1"/>
              <a:t>üzerinde</a:t>
            </a:r>
            <a:r>
              <a:rPr lang="en-US" dirty="0"/>
              <a:t> </a:t>
            </a:r>
            <a:r>
              <a:rPr lang="en-US" dirty="0" err="1"/>
              <a:t>etkili</a:t>
            </a:r>
            <a:r>
              <a:rPr lang="en-US" dirty="0"/>
              <a:t> </a:t>
            </a:r>
            <a:r>
              <a:rPr lang="en-US" dirty="0" err="1"/>
              <a:t>olan</a:t>
            </a:r>
            <a:r>
              <a:rPr lang="en-US" dirty="0"/>
              <a:t> </a:t>
            </a:r>
            <a:r>
              <a:rPr lang="en-US" dirty="0" err="1"/>
              <a:t>kodu</a:t>
            </a:r>
            <a:r>
              <a:rPr lang="en-US" dirty="0"/>
              <a:t> (</a:t>
            </a:r>
            <a:r>
              <a:rPr lang="en-US" dirty="0" err="1"/>
              <a:t>metotları</a:t>
            </a:r>
            <a:r>
              <a:rPr lang="en-US" dirty="0"/>
              <a:t>) </a:t>
            </a:r>
            <a:r>
              <a:rPr lang="en-US" dirty="0" err="1"/>
              <a:t>tek</a:t>
            </a:r>
            <a:r>
              <a:rPr lang="en-US" dirty="0"/>
              <a:t> </a:t>
            </a:r>
            <a:r>
              <a:rPr lang="en-US" dirty="0" err="1"/>
              <a:t>bir</a:t>
            </a:r>
            <a:r>
              <a:rPr lang="en-US" dirty="0"/>
              <a:t> </a:t>
            </a:r>
            <a:r>
              <a:rPr lang="en-US" dirty="0" err="1"/>
              <a:t>birim</a:t>
            </a:r>
            <a:r>
              <a:rPr lang="en-US" dirty="0"/>
              <a:t> </a:t>
            </a:r>
            <a:r>
              <a:rPr lang="en-US" dirty="0" err="1"/>
              <a:t>olarak</a:t>
            </a:r>
            <a:r>
              <a:rPr lang="en-US" dirty="0"/>
              <a:t> </a:t>
            </a:r>
            <a:r>
              <a:rPr lang="en-US" dirty="0" err="1"/>
              <a:t>sarma</a:t>
            </a:r>
            <a:r>
              <a:rPr lang="en-US" dirty="0"/>
              <a:t> </a:t>
            </a:r>
            <a:r>
              <a:rPr lang="en-US" dirty="0" err="1"/>
              <a:t>mekanizmasıdır</a:t>
            </a:r>
            <a:r>
              <a:rPr lang="en-US" dirty="0"/>
              <a:t>.</a:t>
            </a:r>
          </a:p>
          <a:p>
            <a:pPr marL="171450" lvl="0" indent="-171450" algn="l" rtl="0">
              <a:spcBef>
                <a:spcPts val="0"/>
              </a:spcBef>
              <a:spcAft>
                <a:spcPts val="0"/>
              </a:spcAft>
              <a:buFontTx/>
              <a:buChar char="-"/>
            </a:pPr>
            <a:r>
              <a:rPr lang="en-US" dirty="0" err="1"/>
              <a:t>Kapsüllemede</a:t>
            </a:r>
            <a:r>
              <a:rPr lang="en-US" dirty="0"/>
              <a:t>, </a:t>
            </a:r>
            <a:r>
              <a:rPr lang="en-US" dirty="0" err="1"/>
              <a:t>bir</a:t>
            </a:r>
            <a:r>
              <a:rPr lang="en-US" dirty="0"/>
              <a:t> </a:t>
            </a:r>
            <a:r>
              <a:rPr lang="en-US" dirty="0" err="1"/>
              <a:t>sınıfın</a:t>
            </a:r>
            <a:r>
              <a:rPr lang="en-US" dirty="0"/>
              <a:t> </a:t>
            </a:r>
            <a:r>
              <a:rPr lang="en-US" dirty="0" err="1"/>
              <a:t>değişkenleri</a:t>
            </a:r>
            <a:r>
              <a:rPr lang="en-US" dirty="0"/>
              <a:t> </a:t>
            </a:r>
            <a:r>
              <a:rPr lang="en-US" dirty="0" err="1"/>
              <a:t>diğer</a:t>
            </a:r>
            <a:r>
              <a:rPr lang="en-US" dirty="0"/>
              <a:t> </a:t>
            </a:r>
            <a:r>
              <a:rPr lang="en-US" dirty="0" err="1"/>
              <a:t>sınıflardan</a:t>
            </a:r>
            <a:r>
              <a:rPr lang="en-US" dirty="0"/>
              <a:t> </a:t>
            </a:r>
            <a:r>
              <a:rPr lang="en-US" dirty="0" err="1"/>
              <a:t>gizlenir</a:t>
            </a:r>
            <a:r>
              <a:rPr lang="en-US" dirty="0"/>
              <a:t> </a:t>
            </a:r>
            <a:r>
              <a:rPr lang="en-US" dirty="0" err="1"/>
              <a:t>ve</a:t>
            </a:r>
            <a:r>
              <a:rPr lang="en-US" dirty="0"/>
              <a:t> </a:t>
            </a:r>
            <a:r>
              <a:rPr lang="en-US" dirty="0" err="1"/>
              <a:t>bunlara</a:t>
            </a:r>
            <a:r>
              <a:rPr lang="en-US" dirty="0"/>
              <a:t> </a:t>
            </a:r>
            <a:r>
              <a:rPr lang="en-US" dirty="0" err="1"/>
              <a:t>yalnızca</a:t>
            </a:r>
            <a:r>
              <a:rPr lang="en-US" dirty="0"/>
              <a:t> </a:t>
            </a:r>
            <a:r>
              <a:rPr lang="en-US" dirty="0" err="1"/>
              <a:t>mevcut</a:t>
            </a:r>
            <a:r>
              <a:rPr lang="en-US" dirty="0"/>
              <a:t> </a:t>
            </a:r>
            <a:r>
              <a:rPr lang="en-US" dirty="0" err="1"/>
              <a:t>sınıflarının</a:t>
            </a:r>
            <a:r>
              <a:rPr lang="en-US" dirty="0"/>
              <a:t> </a:t>
            </a:r>
            <a:r>
              <a:rPr lang="en-US" dirty="0" err="1"/>
              <a:t>yöntemleri</a:t>
            </a:r>
            <a:r>
              <a:rPr lang="en-US" dirty="0"/>
              <a:t> </a:t>
            </a:r>
            <a:r>
              <a:rPr lang="en-US" dirty="0" err="1"/>
              <a:t>aracılığıyla</a:t>
            </a:r>
            <a:r>
              <a:rPr lang="en-US" dirty="0"/>
              <a:t> </a:t>
            </a:r>
            <a:r>
              <a:rPr lang="en-US" dirty="0" err="1"/>
              <a:t>erişilebilir</a:t>
            </a:r>
            <a:r>
              <a:rPr lang="en-US" dirty="0"/>
              <a:t>. Bu </a:t>
            </a:r>
            <a:r>
              <a:rPr lang="en-US" dirty="0" err="1"/>
              <a:t>nedenle</a:t>
            </a:r>
            <a:r>
              <a:rPr lang="en-US" dirty="0"/>
              <a:t> </a:t>
            </a:r>
            <a:r>
              <a:rPr lang="en-US" dirty="0" err="1"/>
              <a:t>veri</a:t>
            </a:r>
            <a:r>
              <a:rPr lang="en-US" dirty="0"/>
              <a:t> </a:t>
            </a:r>
            <a:r>
              <a:rPr lang="en-US" dirty="0" err="1"/>
              <a:t>gizleme</a:t>
            </a:r>
            <a:r>
              <a:rPr lang="en-US" dirty="0"/>
              <a:t> </a:t>
            </a:r>
            <a:r>
              <a:rPr lang="en-US" dirty="0" err="1"/>
              <a:t>olarak</a:t>
            </a:r>
            <a:r>
              <a:rPr lang="en-US" dirty="0"/>
              <a:t> da </a:t>
            </a:r>
            <a:r>
              <a:rPr lang="en-US" dirty="0" err="1"/>
              <a:t>bilinir</a:t>
            </a:r>
            <a:r>
              <a:rPr lang="en-US" dirty="0"/>
              <a:t>.</a:t>
            </a:r>
          </a:p>
          <a:p>
            <a:pPr marL="171450" lvl="0" indent="-171450" algn="l" rtl="0">
              <a:spcBef>
                <a:spcPts val="0"/>
              </a:spcBef>
              <a:spcAft>
                <a:spcPts val="0"/>
              </a:spcAft>
              <a:buFontTx/>
              <a:buChar char="-"/>
            </a:pPr>
            <a:r>
              <a:rPr lang="en-US" dirty="0"/>
              <a:t>Bir </a:t>
            </a:r>
            <a:r>
              <a:rPr lang="en-US" dirty="0" err="1"/>
              <a:t>classın</a:t>
            </a:r>
            <a:r>
              <a:rPr lang="en-US" dirty="0"/>
              <a:t> </a:t>
            </a:r>
            <a:r>
              <a:rPr lang="en-US" dirty="0" err="1"/>
              <a:t>variablelarını</a:t>
            </a:r>
            <a:r>
              <a:rPr lang="en-US" dirty="0"/>
              <a:t> private </a:t>
            </a:r>
            <a:r>
              <a:rPr lang="en-US" dirty="0" err="1"/>
              <a:t>olarak</a:t>
            </a:r>
            <a:r>
              <a:rPr lang="en-US" dirty="0"/>
              <a:t> declare </a:t>
            </a:r>
            <a:r>
              <a:rPr lang="en-US" dirty="0" err="1"/>
              <a:t>edin</a:t>
            </a:r>
            <a:r>
              <a:rPr lang="en-US" dirty="0"/>
              <a:t>.</a:t>
            </a:r>
          </a:p>
          <a:p>
            <a:pPr marL="171450" lvl="0" indent="-171450" algn="l" rtl="0">
              <a:spcBef>
                <a:spcPts val="0"/>
              </a:spcBef>
              <a:spcAft>
                <a:spcPts val="0"/>
              </a:spcAft>
              <a:buFontTx/>
              <a:buChar char="-"/>
            </a:pPr>
            <a:r>
              <a:rPr lang="en-US" dirty="0"/>
              <a:t>Variable </a:t>
            </a:r>
            <a:r>
              <a:rPr lang="en-US" dirty="0" err="1"/>
              <a:t>değerlerini</a:t>
            </a:r>
            <a:r>
              <a:rPr lang="en-US" dirty="0"/>
              <a:t> </a:t>
            </a:r>
            <a:r>
              <a:rPr lang="en-US" dirty="0" err="1"/>
              <a:t>değiştirmek</a:t>
            </a:r>
            <a:r>
              <a:rPr lang="en-US" dirty="0"/>
              <a:t> </a:t>
            </a:r>
            <a:r>
              <a:rPr lang="en-US" dirty="0" err="1"/>
              <a:t>ve</a:t>
            </a:r>
            <a:r>
              <a:rPr lang="en-US" dirty="0"/>
              <a:t> </a:t>
            </a:r>
            <a:r>
              <a:rPr lang="en-US" dirty="0" err="1"/>
              <a:t>görüntülemek</a:t>
            </a:r>
            <a:r>
              <a:rPr lang="en-US" dirty="0"/>
              <a:t> </a:t>
            </a:r>
            <a:r>
              <a:rPr lang="en-US" dirty="0" err="1"/>
              <a:t>için</a:t>
            </a:r>
            <a:r>
              <a:rPr lang="en-US" dirty="0"/>
              <a:t> public setter </a:t>
            </a:r>
            <a:r>
              <a:rPr lang="en-US" dirty="0" err="1"/>
              <a:t>ve</a:t>
            </a:r>
            <a:r>
              <a:rPr lang="en-US" dirty="0"/>
              <a:t> getter </a:t>
            </a:r>
            <a:r>
              <a:rPr lang="en-US" dirty="0" err="1"/>
              <a:t>metotları</a:t>
            </a:r>
            <a:r>
              <a:rPr lang="en-US" dirty="0"/>
              <a:t> </a:t>
            </a:r>
            <a:r>
              <a:rPr lang="en-US" dirty="0" err="1"/>
              <a:t>kullanın</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2694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1892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Interface </a:t>
            </a:r>
            <a:r>
              <a:rPr lang="en-US" dirty="0" err="1"/>
              <a:t>türkçesi</a:t>
            </a:r>
            <a:r>
              <a:rPr lang="en-US" dirty="0"/>
              <a:t> </a:t>
            </a:r>
            <a:r>
              <a:rPr lang="en-US" dirty="0" err="1"/>
              <a:t>arayüz</a:t>
            </a:r>
            <a:r>
              <a:rPr lang="en-US" dirty="0"/>
              <a:t>/</a:t>
            </a:r>
            <a:r>
              <a:rPr lang="en-US" dirty="0" err="1"/>
              <a:t>arabirim</a:t>
            </a:r>
            <a:r>
              <a:rPr lang="en-US" dirty="0"/>
              <a:t>, </a:t>
            </a:r>
            <a:r>
              <a:rPr lang="en-US" dirty="0" err="1"/>
              <a:t>Java'da</a:t>
            </a:r>
            <a:r>
              <a:rPr lang="en-US" dirty="0"/>
              <a:t> </a:t>
            </a:r>
            <a:r>
              <a:rPr lang="en-US" dirty="0" err="1"/>
              <a:t>bir</a:t>
            </a:r>
            <a:r>
              <a:rPr lang="en-US" dirty="0"/>
              <a:t> </a:t>
            </a:r>
            <a:r>
              <a:rPr lang="en-US" dirty="0" err="1"/>
              <a:t>referans</a:t>
            </a:r>
            <a:r>
              <a:rPr lang="en-US" dirty="0"/>
              <a:t> </a:t>
            </a:r>
            <a:r>
              <a:rPr lang="en-US" dirty="0" err="1"/>
              <a:t>typedır</a:t>
            </a:r>
            <a:r>
              <a:rPr lang="en-US" dirty="0"/>
              <a:t>.</a:t>
            </a:r>
          </a:p>
          <a:p>
            <a:pPr marL="171450" lvl="0" indent="-171450" algn="l" rtl="0">
              <a:spcBef>
                <a:spcPts val="0"/>
              </a:spcBef>
              <a:spcAft>
                <a:spcPts val="0"/>
              </a:spcAft>
              <a:buFontTx/>
              <a:buChar char="-"/>
            </a:pPr>
            <a:r>
              <a:rPr lang="en-US" dirty="0"/>
              <a:t> </a:t>
            </a:r>
            <a:r>
              <a:rPr lang="en-US" dirty="0" err="1"/>
              <a:t>Classa</a:t>
            </a:r>
            <a:r>
              <a:rPr lang="en-US" dirty="0"/>
              <a:t> </a:t>
            </a:r>
            <a:r>
              <a:rPr lang="en-US" dirty="0" err="1"/>
              <a:t>benzerdir</a:t>
            </a:r>
            <a:r>
              <a:rPr lang="en-US" dirty="0"/>
              <a:t>. </a:t>
            </a:r>
          </a:p>
          <a:p>
            <a:pPr marL="171450" lvl="0" indent="-171450" algn="l" rtl="0">
              <a:spcBef>
                <a:spcPts val="0"/>
              </a:spcBef>
              <a:spcAft>
                <a:spcPts val="0"/>
              </a:spcAft>
              <a:buFontTx/>
              <a:buChar char="-"/>
            </a:pPr>
            <a:r>
              <a:rPr lang="en-US" dirty="0"/>
              <a:t>Abstract </a:t>
            </a:r>
            <a:r>
              <a:rPr lang="en-US" dirty="0" err="1"/>
              <a:t>metotların</a:t>
            </a:r>
            <a:r>
              <a:rPr lang="en-US" dirty="0"/>
              <a:t> </a:t>
            </a:r>
            <a:r>
              <a:rPr lang="en-US" dirty="0" err="1"/>
              <a:t>bir</a:t>
            </a:r>
            <a:r>
              <a:rPr lang="en-US" dirty="0"/>
              <a:t> </a:t>
            </a:r>
            <a:r>
              <a:rPr lang="en-US" dirty="0" err="1"/>
              <a:t>koleksiyonudur</a:t>
            </a:r>
            <a:r>
              <a:rPr lang="en-US" dirty="0"/>
              <a:t>. </a:t>
            </a:r>
          </a:p>
          <a:p>
            <a:pPr marL="171450" lvl="0" indent="-171450" algn="l" rtl="0">
              <a:spcBef>
                <a:spcPts val="0"/>
              </a:spcBef>
              <a:spcAft>
                <a:spcPts val="0"/>
              </a:spcAft>
              <a:buFontTx/>
              <a:buChar char="-"/>
            </a:pPr>
            <a:r>
              <a:rPr lang="en-US" dirty="0"/>
              <a:t>Bir class, </a:t>
            </a:r>
            <a:r>
              <a:rPr lang="en-US" dirty="0" err="1"/>
              <a:t>bir</a:t>
            </a:r>
            <a:r>
              <a:rPr lang="en-US" dirty="0"/>
              <a:t> </a:t>
            </a:r>
            <a:r>
              <a:rPr lang="en-US" dirty="0" err="1"/>
              <a:t>interfacei</a:t>
            </a:r>
            <a:r>
              <a:rPr lang="en-US" dirty="0"/>
              <a:t> </a:t>
            </a:r>
            <a:r>
              <a:rPr lang="en-US" dirty="0" err="1"/>
              <a:t>implemente</a:t>
            </a:r>
            <a:r>
              <a:rPr lang="en-US" dirty="0"/>
              <a:t> </a:t>
            </a:r>
            <a:r>
              <a:rPr lang="en-US" dirty="0" err="1"/>
              <a:t>eder</a:t>
            </a:r>
            <a:r>
              <a:rPr lang="en-US" dirty="0"/>
              <a:t>, </a:t>
            </a:r>
            <a:r>
              <a:rPr lang="en-US" dirty="0" err="1"/>
              <a:t>böylece</a:t>
            </a:r>
            <a:r>
              <a:rPr lang="en-US" dirty="0"/>
              <a:t> </a:t>
            </a:r>
            <a:r>
              <a:rPr lang="en-US" dirty="0" err="1"/>
              <a:t>interfacein</a:t>
            </a:r>
            <a:r>
              <a:rPr lang="en-US" dirty="0"/>
              <a:t> abstract </a:t>
            </a:r>
            <a:r>
              <a:rPr lang="en-US" dirty="0" err="1"/>
              <a:t>metotlarını</a:t>
            </a:r>
            <a:r>
              <a:rPr lang="en-US" dirty="0"/>
              <a:t> </a:t>
            </a:r>
            <a:r>
              <a:rPr lang="en-US" dirty="0" err="1"/>
              <a:t>miras</a:t>
            </a:r>
            <a:r>
              <a:rPr lang="en-US" dirty="0"/>
              <a:t> </a:t>
            </a:r>
            <a:r>
              <a:rPr lang="en-US" dirty="0" err="1"/>
              <a:t>alır</a:t>
            </a:r>
            <a:r>
              <a:rPr lang="en-US" dirty="0"/>
              <a:t>.</a:t>
            </a:r>
          </a:p>
          <a:p>
            <a:pPr marL="171450" lvl="0" indent="-171450" algn="l" rtl="0">
              <a:spcBef>
                <a:spcPts val="0"/>
              </a:spcBef>
              <a:spcAft>
                <a:spcPts val="0"/>
              </a:spcAft>
              <a:buFontTx/>
              <a:buChar char="-"/>
            </a:pPr>
            <a:r>
              <a:rPr lang="en-US" dirty="0"/>
              <a:t>Bir interface, abstract </a:t>
            </a:r>
            <a:r>
              <a:rPr lang="en-US" dirty="0" err="1"/>
              <a:t>metotların</a:t>
            </a:r>
            <a:r>
              <a:rPr lang="en-US" dirty="0"/>
              <a:t> </a:t>
            </a:r>
            <a:r>
              <a:rPr lang="en-US" dirty="0" err="1"/>
              <a:t>yanı</a:t>
            </a:r>
            <a:r>
              <a:rPr lang="en-US" dirty="0"/>
              <a:t> </a:t>
            </a:r>
            <a:r>
              <a:rPr lang="en-US" dirty="0" err="1"/>
              <a:t>sıra</a:t>
            </a:r>
            <a:r>
              <a:rPr lang="en-US" dirty="0"/>
              <a:t> </a:t>
            </a:r>
            <a:r>
              <a:rPr lang="en-US" dirty="0" err="1"/>
              <a:t>constantları</a:t>
            </a:r>
            <a:r>
              <a:rPr lang="en-US" dirty="0"/>
              <a:t>, </a:t>
            </a:r>
            <a:r>
              <a:rPr lang="en-US" sz="1100" dirty="0">
                <a:solidFill>
                  <a:schemeClr val="tx1"/>
                </a:solidFill>
              </a:rPr>
              <a:t>default methods, static methods </a:t>
            </a:r>
            <a:r>
              <a:rPr lang="en-US" dirty="0" err="1"/>
              <a:t>içerebilir</a:t>
            </a:r>
            <a:r>
              <a:rPr lang="en-US" dirty="0"/>
              <a:t>. </a:t>
            </a:r>
          </a:p>
          <a:p>
            <a:pPr marL="171450" lvl="0" indent="-171450" algn="l" rtl="0">
              <a:spcBef>
                <a:spcPts val="0"/>
              </a:spcBef>
              <a:spcAft>
                <a:spcPts val="0"/>
              </a:spcAft>
              <a:buFontTx/>
              <a:buChar char="-"/>
            </a:pPr>
            <a:r>
              <a:rPr lang="en-US" dirty="0" err="1"/>
              <a:t>Metot</a:t>
            </a:r>
            <a:r>
              <a:rPr lang="en-US" dirty="0"/>
              <a:t> </a:t>
            </a:r>
            <a:r>
              <a:rPr lang="en-US" dirty="0" err="1"/>
              <a:t>bodyleri</a:t>
            </a:r>
            <a:r>
              <a:rPr lang="en-US" dirty="0"/>
              <a:t> </a:t>
            </a:r>
            <a:r>
              <a:rPr lang="en-US" dirty="0" err="1"/>
              <a:t>yalnızca</a:t>
            </a:r>
            <a:r>
              <a:rPr lang="en-US" dirty="0"/>
              <a:t> default </a:t>
            </a:r>
            <a:r>
              <a:rPr lang="en-US" dirty="0" err="1"/>
              <a:t>metotlar</a:t>
            </a:r>
            <a:r>
              <a:rPr lang="en-US" dirty="0"/>
              <a:t> </a:t>
            </a:r>
            <a:r>
              <a:rPr lang="en-US" dirty="0" err="1"/>
              <a:t>ve</a:t>
            </a:r>
            <a:r>
              <a:rPr lang="en-US" dirty="0"/>
              <a:t> </a:t>
            </a:r>
            <a:r>
              <a:rPr lang="en-US" dirty="0" err="1"/>
              <a:t>statik</a:t>
            </a:r>
            <a:r>
              <a:rPr lang="en-US" dirty="0"/>
              <a:t> </a:t>
            </a:r>
            <a:r>
              <a:rPr lang="en-US" dirty="0" err="1"/>
              <a:t>yöntemler</a:t>
            </a:r>
            <a:r>
              <a:rPr lang="en-US" dirty="0"/>
              <a:t> </a:t>
            </a:r>
            <a:r>
              <a:rPr lang="en-US" dirty="0" err="1"/>
              <a:t>için</a:t>
            </a:r>
            <a:r>
              <a:rPr lang="en-US" dirty="0"/>
              <a:t> </a:t>
            </a:r>
            <a:r>
              <a:rPr lang="en-US" dirty="0" err="1"/>
              <a:t>mevcuttur</a:t>
            </a:r>
            <a:r>
              <a:rPr lang="en-US" dirty="0"/>
              <a:t>.</a:t>
            </a:r>
          </a:p>
          <a:p>
            <a:pPr marL="171450" lvl="0" indent="-171450" algn="l" rtl="0">
              <a:spcBef>
                <a:spcPts val="0"/>
              </a:spcBef>
              <a:spcAft>
                <a:spcPts val="0"/>
              </a:spcAft>
              <a:buFontTx/>
              <a:buChar char="-"/>
            </a:pPr>
            <a:r>
              <a:rPr lang="en-US" dirty="0" err="1"/>
              <a:t>Interfaceler</a:t>
            </a:r>
            <a:r>
              <a:rPr lang="en-US" dirty="0"/>
              <a:t> </a:t>
            </a:r>
            <a:r>
              <a:rPr lang="en-US" dirty="0" err="1"/>
              <a:t>kendi</a:t>
            </a:r>
            <a:r>
              <a:rPr lang="en-US" dirty="0"/>
              <a:t> </a:t>
            </a:r>
            <a:r>
              <a:rPr lang="en-US" dirty="0" err="1"/>
              <a:t>aralarında</a:t>
            </a:r>
            <a:r>
              <a:rPr lang="en-US" dirty="0"/>
              <a:t> </a:t>
            </a:r>
            <a:r>
              <a:rPr lang="en-US" dirty="0" err="1"/>
              <a:t>birbirlerini</a:t>
            </a:r>
            <a:r>
              <a:rPr lang="en-US" dirty="0"/>
              <a:t> extend </a:t>
            </a:r>
            <a:r>
              <a:rPr lang="en-US" dirty="0" err="1"/>
              <a:t>edebilirler</a:t>
            </a:r>
            <a:r>
              <a:rPr lang="en-US" dirty="0"/>
              <a:t> extends </a:t>
            </a:r>
            <a:r>
              <a:rPr lang="en-US" dirty="0" err="1"/>
              <a:t>keywordu</a:t>
            </a:r>
            <a:r>
              <a:rPr lang="en-US" dirty="0"/>
              <a:t> </a:t>
            </a:r>
            <a:r>
              <a:rPr lang="en-US" dirty="0" err="1"/>
              <a:t>ile</a:t>
            </a: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2441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4269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2316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Framework, </a:t>
            </a:r>
            <a:r>
              <a:rPr lang="en-US" dirty="0" err="1"/>
              <a:t>farklı</a:t>
            </a:r>
            <a:r>
              <a:rPr lang="en-US" dirty="0"/>
              <a:t> collection </a:t>
            </a:r>
            <a:r>
              <a:rPr lang="en-US" dirty="0" err="1"/>
              <a:t>türlerinin</a:t>
            </a:r>
            <a:r>
              <a:rPr lang="en-US" dirty="0"/>
              <a:t> </a:t>
            </a:r>
            <a:r>
              <a:rPr lang="en-US" dirty="0" err="1"/>
              <a:t>benzer</a:t>
            </a:r>
            <a:r>
              <a:rPr lang="en-US" dirty="0"/>
              <a:t> </a:t>
            </a:r>
            <a:r>
              <a:rPr lang="en-US" dirty="0" err="1"/>
              <a:t>şekilde</a:t>
            </a:r>
            <a:r>
              <a:rPr lang="en-US" dirty="0"/>
              <a:t> </a:t>
            </a:r>
            <a:r>
              <a:rPr lang="en-US" dirty="0" err="1"/>
              <a:t>ve</a:t>
            </a:r>
            <a:r>
              <a:rPr lang="en-US" dirty="0"/>
              <a:t> </a:t>
            </a:r>
            <a:r>
              <a:rPr lang="en-US" dirty="0" err="1"/>
              <a:t>yüksek</a:t>
            </a:r>
            <a:r>
              <a:rPr lang="en-US" dirty="0"/>
              <a:t> </a:t>
            </a:r>
            <a:r>
              <a:rPr lang="en-US" dirty="0" err="1"/>
              <a:t>derecede</a:t>
            </a:r>
            <a:r>
              <a:rPr lang="en-US" dirty="0"/>
              <a:t> </a:t>
            </a:r>
            <a:r>
              <a:rPr lang="en-US" dirty="0" err="1"/>
              <a:t>birlikte</a:t>
            </a:r>
            <a:r>
              <a:rPr lang="en-US" dirty="0"/>
              <a:t> </a:t>
            </a:r>
            <a:r>
              <a:rPr lang="en-US" dirty="0" err="1"/>
              <a:t>çalışabilirlik</a:t>
            </a:r>
            <a:r>
              <a:rPr lang="en-US" dirty="0"/>
              <a:t> </a:t>
            </a:r>
            <a:r>
              <a:rPr lang="en-US" dirty="0" err="1"/>
              <a:t>ile</a:t>
            </a:r>
            <a:r>
              <a:rPr lang="en-US" dirty="0"/>
              <a:t> </a:t>
            </a:r>
            <a:r>
              <a:rPr lang="en-US" dirty="0" err="1"/>
              <a:t>çalışmasına</a:t>
            </a:r>
            <a:r>
              <a:rPr lang="en-US" dirty="0"/>
              <a:t> </a:t>
            </a:r>
            <a:r>
              <a:rPr lang="en-US" dirty="0" err="1"/>
              <a:t>izin</a:t>
            </a:r>
            <a:r>
              <a:rPr lang="en-US" dirty="0"/>
              <a:t> </a:t>
            </a:r>
            <a:r>
              <a:rPr lang="en-US" dirty="0" err="1"/>
              <a:t>vermeliydi</a:t>
            </a:r>
            <a:r>
              <a:rPr lang="en-US" dirty="0"/>
              <a:t>.</a:t>
            </a:r>
          </a:p>
          <a:p>
            <a:pPr marL="171450" lvl="0" indent="-171450" algn="l" rtl="0">
              <a:spcBef>
                <a:spcPts val="0"/>
              </a:spcBef>
              <a:spcAft>
                <a:spcPts val="0"/>
              </a:spcAft>
              <a:buFontTx/>
              <a:buChar char="-"/>
            </a:pPr>
            <a:r>
              <a:rPr lang="en-US" dirty="0"/>
              <a:t>Framework </a:t>
            </a:r>
            <a:r>
              <a:rPr lang="en-US" dirty="0" err="1"/>
              <a:t>bir</a:t>
            </a:r>
            <a:r>
              <a:rPr lang="en-US" dirty="0"/>
              <a:t> </a:t>
            </a:r>
            <a:r>
              <a:rPr lang="en-US" dirty="0" err="1"/>
              <a:t>koleksiyonu</a:t>
            </a:r>
            <a:r>
              <a:rPr lang="en-US" dirty="0"/>
              <a:t> </a:t>
            </a:r>
            <a:r>
              <a:rPr lang="en-US" dirty="0" err="1"/>
              <a:t>kolayca</a:t>
            </a:r>
            <a:r>
              <a:rPr lang="en-US" dirty="0"/>
              <a:t> </a:t>
            </a:r>
            <a:r>
              <a:rPr lang="en-US" dirty="0" err="1"/>
              <a:t>genişletmesi</a:t>
            </a:r>
            <a:r>
              <a:rPr lang="en-US" dirty="0"/>
              <a:t> </a:t>
            </a:r>
            <a:r>
              <a:rPr lang="en-US" dirty="0" err="1"/>
              <a:t>ve</a:t>
            </a:r>
            <a:r>
              <a:rPr lang="en-US" dirty="0"/>
              <a:t>/</a:t>
            </a:r>
            <a:r>
              <a:rPr lang="en-US" dirty="0" err="1"/>
              <a:t>veya</a:t>
            </a:r>
            <a:r>
              <a:rPr lang="en-US" dirty="0"/>
              <a:t> extend </a:t>
            </a:r>
            <a:r>
              <a:rPr lang="en-US" dirty="0" err="1"/>
              <a:t>etmesi</a:t>
            </a:r>
            <a:r>
              <a:rPr lang="en-US" dirty="0"/>
              <a:t> </a:t>
            </a:r>
            <a:r>
              <a:rPr lang="en-US" dirty="0" err="1"/>
              <a:t>gerekiyordu</a:t>
            </a:r>
            <a:r>
              <a:rPr lang="en-US" dirty="0"/>
              <a:t>.</a:t>
            </a:r>
          </a:p>
          <a:p>
            <a:pPr marL="171450" lvl="0" indent="-171450" algn="l" rtl="0">
              <a:spcBef>
                <a:spcPts val="0"/>
              </a:spcBef>
              <a:spcAft>
                <a:spcPts val="0"/>
              </a:spcAft>
              <a:buFontTx/>
              <a:buChar char="-"/>
            </a:pPr>
            <a:r>
              <a:rPr lang="en-US" dirty="0"/>
              <a:t>Bir collection </a:t>
            </a:r>
            <a:r>
              <a:rPr lang="en-US" dirty="0" err="1"/>
              <a:t>frameworku</a:t>
            </a:r>
            <a:r>
              <a:rPr lang="en-US" dirty="0"/>
              <a:t>, </a:t>
            </a:r>
            <a:r>
              <a:rPr lang="en-US" dirty="0" err="1"/>
              <a:t>collectionları</a:t>
            </a:r>
            <a:r>
              <a:rPr lang="en-US" dirty="0"/>
              <a:t> </a:t>
            </a:r>
            <a:r>
              <a:rPr lang="en-US" dirty="0" err="1"/>
              <a:t>temsil</a:t>
            </a:r>
            <a:r>
              <a:rPr lang="en-US" dirty="0"/>
              <a:t> </a:t>
            </a:r>
            <a:r>
              <a:rPr lang="en-US" dirty="0" err="1"/>
              <a:t>etmek</a:t>
            </a:r>
            <a:r>
              <a:rPr lang="en-US" dirty="0"/>
              <a:t> </a:t>
            </a:r>
            <a:r>
              <a:rPr lang="en-US" dirty="0" err="1"/>
              <a:t>ve</a:t>
            </a:r>
            <a:r>
              <a:rPr lang="en-US" dirty="0"/>
              <a:t> </a:t>
            </a:r>
            <a:r>
              <a:rPr lang="en-US" dirty="0" err="1"/>
              <a:t>değiştirmek</a:t>
            </a:r>
            <a:r>
              <a:rPr lang="en-US" dirty="0"/>
              <a:t> </a:t>
            </a:r>
            <a:r>
              <a:rPr lang="en-US" dirty="0" err="1"/>
              <a:t>için</a:t>
            </a:r>
            <a:r>
              <a:rPr lang="en-US" dirty="0"/>
              <a:t> </a:t>
            </a:r>
            <a:r>
              <a:rPr lang="en-US" dirty="0" err="1"/>
              <a:t>birleşik</a:t>
            </a:r>
            <a:r>
              <a:rPr lang="en-US" dirty="0"/>
              <a:t> </a:t>
            </a:r>
            <a:r>
              <a:rPr lang="en-US" dirty="0" err="1"/>
              <a:t>bir</a:t>
            </a:r>
            <a:r>
              <a:rPr lang="en-US" dirty="0"/>
              <a:t> </a:t>
            </a:r>
            <a:r>
              <a:rPr lang="en-US" dirty="0" err="1"/>
              <a:t>mimaridir</a:t>
            </a:r>
            <a:r>
              <a:rPr lang="en-US" dirty="0"/>
              <a:t>. </a:t>
            </a:r>
            <a:r>
              <a:rPr lang="en-US" dirty="0" err="1"/>
              <a:t>Tüm</a:t>
            </a:r>
            <a:r>
              <a:rPr lang="en-US" dirty="0"/>
              <a:t> collection </a:t>
            </a:r>
            <a:r>
              <a:rPr lang="en-US" dirty="0" err="1"/>
              <a:t>frameworkleri</a:t>
            </a:r>
            <a:r>
              <a:rPr lang="en-US" dirty="0"/>
              <a:t> </a:t>
            </a:r>
            <a:r>
              <a:rPr lang="en-US" dirty="0" err="1"/>
              <a:t>birazdan</a:t>
            </a:r>
            <a:r>
              <a:rPr lang="en-US" dirty="0"/>
              <a:t> </a:t>
            </a:r>
            <a:r>
              <a:rPr lang="en-US" dirty="0" err="1"/>
              <a:t>bahsedeceğim</a:t>
            </a:r>
            <a:r>
              <a:rPr lang="en-US" dirty="0"/>
              <a:t> </a:t>
            </a:r>
            <a:r>
              <a:rPr lang="en-US" dirty="0" err="1"/>
              <a:t>şeyleri</a:t>
            </a:r>
            <a:r>
              <a:rPr lang="en-US" dirty="0"/>
              <a:t> </a:t>
            </a:r>
            <a:r>
              <a:rPr lang="en-US" dirty="0" err="1"/>
              <a:t>içerir</a:t>
            </a:r>
            <a:r>
              <a:rPr lang="en-US" dirty="0"/>
              <a:t> </a:t>
            </a:r>
            <a:r>
              <a:rPr lang="en-US" dirty="0" err="1"/>
              <a:t>arkadaşlar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844617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Interfaces - </a:t>
            </a:r>
            <a:r>
              <a:rPr lang="en-US" dirty="0" err="1"/>
              <a:t>Bunlar</a:t>
            </a:r>
            <a:r>
              <a:rPr lang="en-US" dirty="0"/>
              <a:t>, </a:t>
            </a:r>
            <a:r>
              <a:rPr lang="en-US" dirty="0" err="1"/>
              <a:t>koleksiyonları</a:t>
            </a:r>
            <a:r>
              <a:rPr lang="en-US" dirty="0"/>
              <a:t> </a:t>
            </a:r>
            <a:r>
              <a:rPr lang="en-US" dirty="0" err="1"/>
              <a:t>temsil</a:t>
            </a:r>
            <a:r>
              <a:rPr lang="en-US" dirty="0"/>
              <a:t> </a:t>
            </a:r>
            <a:r>
              <a:rPr lang="en-US" dirty="0" err="1"/>
              <a:t>eden</a:t>
            </a:r>
            <a:r>
              <a:rPr lang="en-US" dirty="0"/>
              <a:t> abstract data </a:t>
            </a:r>
            <a:r>
              <a:rPr lang="en-US" dirty="0" err="1"/>
              <a:t>typlerdır</a:t>
            </a:r>
            <a:r>
              <a:rPr lang="en-US" dirty="0"/>
              <a:t>. </a:t>
            </a:r>
            <a:r>
              <a:rPr lang="en-US" dirty="0" err="1"/>
              <a:t>Interfaceler</a:t>
            </a:r>
            <a:r>
              <a:rPr lang="en-US" dirty="0"/>
              <a:t>, </a:t>
            </a:r>
            <a:r>
              <a:rPr lang="en-US" dirty="0" err="1"/>
              <a:t>koleksiyonların</a:t>
            </a:r>
            <a:r>
              <a:rPr lang="en-US" dirty="0"/>
              <a:t> </a:t>
            </a:r>
            <a:r>
              <a:rPr lang="en-US" dirty="0" err="1"/>
              <a:t>temsillerinin</a:t>
            </a:r>
            <a:r>
              <a:rPr lang="en-US" dirty="0"/>
              <a:t> </a:t>
            </a:r>
            <a:r>
              <a:rPr lang="en-US" dirty="0" err="1"/>
              <a:t>ayrıntılarından</a:t>
            </a:r>
            <a:r>
              <a:rPr lang="en-US" dirty="0"/>
              <a:t> </a:t>
            </a:r>
            <a:r>
              <a:rPr lang="en-US" dirty="0" err="1"/>
              <a:t>bağımsız</a:t>
            </a:r>
            <a:r>
              <a:rPr lang="en-US" dirty="0"/>
              <a:t> </a:t>
            </a:r>
            <a:r>
              <a:rPr lang="en-US" dirty="0" err="1"/>
              <a:t>olarak</a:t>
            </a:r>
            <a:r>
              <a:rPr lang="en-US" dirty="0"/>
              <a:t> </a:t>
            </a:r>
            <a:r>
              <a:rPr lang="en-US" dirty="0" err="1"/>
              <a:t>manipüle</a:t>
            </a:r>
            <a:r>
              <a:rPr lang="en-US" dirty="0"/>
              <a:t> </a:t>
            </a:r>
            <a:r>
              <a:rPr lang="en-US" dirty="0" err="1"/>
              <a:t>edilmesine</a:t>
            </a:r>
            <a:r>
              <a:rPr lang="en-US" dirty="0"/>
              <a:t> </a:t>
            </a:r>
            <a:r>
              <a:rPr lang="en-US" dirty="0" err="1"/>
              <a:t>izin</a:t>
            </a:r>
            <a:r>
              <a:rPr lang="en-US" dirty="0"/>
              <a:t> </a:t>
            </a:r>
            <a:r>
              <a:rPr lang="en-US" dirty="0" err="1"/>
              <a:t>verir</a:t>
            </a:r>
            <a:r>
              <a:rPr lang="en-US" dirty="0"/>
              <a:t>.</a:t>
            </a:r>
          </a:p>
          <a:p>
            <a:pPr marL="171450" lvl="0" indent="-171450" algn="l" rtl="0">
              <a:spcBef>
                <a:spcPts val="0"/>
              </a:spcBef>
              <a:spcAft>
                <a:spcPts val="0"/>
              </a:spcAft>
              <a:buFontTx/>
              <a:buChar char="-"/>
            </a:pPr>
            <a:r>
              <a:rPr lang="en-US" dirty="0"/>
              <a:t>Implementations - </a:t>
            </a:r>
            <a:r>
              <a:rPr lang="en-US" dirty="0" err="1"/>
              <a:t>Bunlar</a:t>
            </a:r>
            <a:r>
              <a:rPr lang="en-US" dirty="0"/>
              <a:t>, </a:t>
            </a:r>
            <a:r>
              <a:rPr lang="en-US" dirty="0" err="1"/>
              <a:t>koleksiyon</a:t>
            </a:r>
            <a:r>
              <a:rPr lang="en-US" dirty="0"/>
              <a:t> </a:t>
            </a:r>
            <a:r>
              <a:rPr lang="en-US" dirty="0" err="1"/>
              <a:t>interfacelerinin</a:t>
            </a:r>
            <a:r>
              <a:rPr lang="en-US" dirty="0"/>
              <a:t> </a:t>
            </a:r>
            <a:r>
              <a:rPr lang="en-US" dirty="0" err="1"/>
              <a:t>somut</a:t>
            </a:r>
            <a:r>
              <a:rPr lang="en-US" dirty="0"/>
              <a:t> </a:t>
            </a:r>
            <a:r>
              <a:rPr lang="en-US" dirty="0" err="1"/>
              <a:t>implementasyonlarıdır</a:t>
            </a:r>
            <a:r>
              <a:rPr lang="en-US" dirty="0"/>
              <a:t>. </a:t>
            </a:r>
            <a:r>
              <a:rPr lang="en-US" dirty="0" err="1"/>
              <a:t>Özünde</a:t>
            </a:r>
            <a:r>
              <a:rPr lang="en-US" dirty="0"/>
              <a:t>, </a:t>
            </a:r>
            <a:r>
              <a:rPr lang="en-US" dirty="0" err="1"/>
              <a:t>yeniden</a:t>
            </a:r>
            <a:r>
              <a:rPr lang="en-US" dirty="0"/>
              <a:t> </a:t>
            </a:r>
            <a:r>
              <a:rPr lang="en-US" dirty="0" err="1"/>
              <a:t>kullanılabilir</a:t>
            </a:r>
            <a:r>
              <a:rPr lang="en-US" dirty="0"/>
              <a:t> </a:t>
            </a:r>
            <a:r>
              <a:rPr lang="en-US" dirty="0" err="1"/>
              <a:t>veri</a:t>
            </a:r>
            <a:r>
              <a:rPr lang="en-US" dirty="0"/>
              <a:t> </a:t>
            </a:r>
            <a:r>
              <a:rPr lang="en-US" dirty="0" err="1"/>
              <a:t>yapılarıdır</a:t>
            </a:r>
            <a:r>
              <a:rPr lang="en-US" dirty="0"/>
              <a:t>.</a:t>
            </a:r>
          </a:p>
          <a:p>
            <a:pPr marL="171450" lvl="0" indent="-171450" algn="l" rtl="0">
              <a:spcBef>
                <a:spcPts val="0"/>
              </a:spcBef>
              <a:spcAft>
                <a:spcPts val="0"/>
              </a:spcAft>
              <a:buFontTx/>
              <a:buChar char="-"/>
            </a:pPr>
            <a:r>
              <a:rPr lang="en-US" dirty="0" err="1"/>
              <a:t>Algoritmalar</a:t>
            </a:r>
            <a:r>
              <a:rPr lang="en-US" dirty="0"/>
              <a:t> - </a:t>
            </a:r>
            <a:r>
              <a:rPr lang="en-US" dirty="0" err="1"/>
              <a:t>Bunlar</a:t>
            </a:r>
            <a:r>
              <a:rPr lang="en-US" dirty="0"/>
              <a:t>, collection </a:t>
            </a:r>
            <a:r>
              <a:rPr lang="en-US" dirty="0" err="1"/>
              <a:t>interfaceini</a:t>
            </a:r>
            <a:r>
              <a:rPr lang="en-US" dirty="0"/>
              <a:t> implement </a:t>
            </a:r>
            <a:r>
              <a:rPr lang="en-US" dirty="0" err="1"/>
              <a:t>eden</a:t>
            </a:r>
            <a:r>
              <a:rPr lang="en-US" dirty="0"/>
              <a:t> </a:t>
            </a:r>
            <a:r>
              <a:rPr lang="en-US" dirty="0" err="1"/>
              <a:t>objede</a:t>
            </a:r>
            <a:r>
              <a:rPr lang="en-US" dirty="0"/>
              <a:t> </a:t>
            </a:r>
            <a:r>
              <a:rPr lang="en-US" dirty="0" err="1"/>
              <a:t>arama</a:t>
            </a:r>
            <a:r>
              <a:rPr lang="en-US" dirty="0"/>
              <a:t> </a:t>
            </a:r>
            <a:r>
              <a:rPr lang="en-US" dirty="0" err="1"/>
              <a:t>ve</a:t>
            </a:r>
            <a:r>
              <a:rPr lang="en-US" dirty="0"/>
              <a:t> </a:t>
            </a:r>
            <a:r>
              <a:rPr lang="en-US" dirty="0" err="1"/>
              <a:t>sıralama</a:t>
            </a:r>
            <a:r>
              <a:rPr lang="en-US" dirty="0"/>
              <a:t> </a:t>
            </a:r>
            <a:r>
              <a:rPr lang="en-US" dirty="0" err="1"/>
              <a:t>gibi</a:t>
            </a:r>
            <a:r>
              <a:rPr lang="en-US" dirty="0"/>
              <a:t> </a:t>
            </a:r>
            <a:r>
              <a:rPr lang="en-US" dirty="0" err="1"/>
              <a:t>yararlı</a:t>
            </a:r>
            <a:r>
              <a:rPr lang="en-US" dirty="0"/>
              <a:t> </a:t>
            </a:r>
            <a:r>
              <a:rPr lang="en-US" dirty="0" err="1"/>
              <a:t>hesaplamalar</a:t>
            </a:r>
            <a:r>
              <a:rPr lang="en-US" dirty="0"/>
              <a:t> </a:t>
            </a:r>
            <a:r>
              <a:rPr lang="en-US" dirty="0" err="1"/>
              <a:t>yapabilen</a:t>
            </a:r>
            <a:r>
              <a:rPr lang="en-US" dirty="0"/>
              <a:t> </a:t>
            </a:r>
            <a:r>
              <a:rPr lang="en-US" dirty="0" err="1"/>
              <a:t>metotlardır</a:t>
            </a:r>
            <a:r>
              <a:rPr lang="en-US" dirty="0"/>
              <a:t>. </a:t>
            </a:r>
            <a:r>
              <a:rPr lang="en-US" dirty="0" err="1"/>
              <a:t>Bunlar</a:t>
            </a:r>
            <a:r>
              <a:rPr lang="en-US" dirty="0"/>
              <a:t> </a:t>
            </a:r>
            <a:r>
              <a:rPr lang="en-US" dirty="0" err="1"/>
              <a:t>poliformiktir</a:t>
            </a:r>
            <a:r>
              <a:rPr lang="en-US" dirty="0"/>
              <a:t>. </a:t>
            </a:r>
            <a:r>
              <a:rPr lang="en-US" dirty="0" err="1"/>
              <a:t>Yani</a:t>
            </a:r>
            <a:r>
              <a:rPr lang="en-US" dirty="0"/>
              <a:t> </a:t>
            </a:r>
            <a:r>
              <a:rPr lang="en-US" dirty="0" err="1"/>
              <a:t>aynı</a:t>
            </a:r>
            <a:r>
              <a:rPr lang="en-US" dirty="0"/>
              <a:t> </a:t>
            </a:r>
            <a:r>
              <a:rPr lang="en-US" dirty="0" err="1"/>
              <a:t>metot</a:t>
            </a:r>
            <a:r>
              <a:rPr lang="en-US" dirty="0"/>
              <a:t> </a:t>
            </a:r>
            <a:r>
              <a:rPr lang="en-US" dirty="0" err="1"/>
              <a:t>birçok</a:t>
            </a:r>
            <a:r>
              <a:rPr lang="en-US" dirty="0"/>
              <a:t> </a:t>
            </a:r>
            <a:r>
              <a:rPr lang="en-US" dirty="0" err="1"/>
              <a:t>farklı</a:t>
            </a:r>
            <a:r>
              <a:rPr lang="en-US" dirty="0"/>
              <a:t> </a:t>
            </a:r>
            <a:r>
              <a:rPr lang="en-US" dirty="0" err="1"/>
              <a:t>uygun</a:t>
            </a:r>
            <a:r>
              <a:rPr lang="en-US" dirty="0"/>
              <a:t> </a:t>
            </a:r>
            <a:r>
              <a:rPr lang="en-US" dirty="0" err="1"/>
              <a:t>yerde</a:t>
            </a:r>
            <a:r>
              <a:rPr lang="en-US" dirty="0"/>
              <a:t> </a:t>
            </a:r>
            <a:r>
              <a:rPr lang="en-US" dirty="0" err="1"/>
              <a:t>kullanılabilir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498510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Collection </a:t>
            </a:r>
            <a:r>
              <a:rPr lang="en-US" dirty="0" err="1"/>
              <a:t>frameworkünün</a:t>
            </a:r>
            <a:r>
              <a:rPr lang="en-US" dirty="0"/>
              <a:t> </a:t>
            </a:r>
            <a:r>
              <a:rPr lang="en-US" dirty="0" err="1"/>
              <a:t>içinde</a:t>
            </a:r>
            <a:r>
              <a:rPr lang="en-US" dirty="0"/>
              <a:t> </a:t>
            </a:r>
            <a:r>
              <a:rPr lang="en-US" dirty="0" err="1"/>
              <a:t>çeşitli</a:t>
            </a:r>
            <a:r>
              <a:rPr lang="en-US" dirty="0"/>
              <a:t> </a:t>
            </a:r>
            <a:r>
              <a:rPr lang="en-US" dirty="0" err="1"/>
              <a:t>interfaceler</a:t>
            </a:r>
            <a:r>
              <a:rPr lang="en-US" dirty="0"/>
              <a:t> </a:t>
            </a:r>
            <a:r>
              <a:rPr lang="en-US" dirty="0" err="1"/>
              <a:t>vardır</a:t>
            </a:r>
            <a:r>
              <a:rPr lang="en-US" dirty="0"/>
              <a:t>. </a:t>
            </a:r>
            <a:r>
              <a:rPr lang="en-US" dirty="0" err="1"/>
              <a:t>Bunlar</a:t>
            </a:r>
            <a:r>
              <a:rPr lang="en-US" dirty="0"/>
              <a:t> </a:t>
            </a:r>
            <a:r>
              <a:rPr lang="en-US" dirty="0" err="1"/>
              <a:t>ilki</a:t>
            </a:r>
            <a:r>
              <a:rPr lang="en-US" dirty="0"/>
              <a:t> collection </a:t>
            </a:r>
            <a:r>
              <a:rPr lang="en-US" dirty="0" err="1"/>
              <a:t>interfacedir</a:t>
            </a:r>
            <a:endParaRPr lang="en-US" dirty="0"/>
          </a:p>
          <a:p>
            <a:pPr marL="171450" lvl="0" indent="-171450" algn="l" rtl="0">
              <a:spcBef>
                <a:spcPts val="0"/>
              </a:spcBef>
              <a:spcAft>
                <a:spcPts val="0"/>
              </a:spcAft>
              <a:buFontTx/>
              <a:buChar char="-"/>
            </a:pPr>
            <a:r>
              <a:rPr lang="en-US" dirty="0"/>
              <a:t>Collection </a:t>
            </a:r>
            <a:r>
              <a:rPr lang="en-US" dirty="0" err="1"/>
              <a:t>frameworkunun</a:t>
            </a:r>
            <a:r>
              <a:rPr lang="en-US" dirty="0"/>
              <a:t> </a:t>
            </a:r>
            <a:r>
              <a:rPr lang="en-US" dirty="0" err="1"/>
              <a:t>üzerine</a:t>
            </a:r>
            <a:r>
              <a:rPr lang="en-US" dirty="0"/>
              <a:t> </a:t>
            </a:r>
            <a:r>
              <a:rPr lang="en-US" dirty="0" err="1"/>
              <a:t>inşa</a:t>
            </a:r>
            <a:r>
              <a:rPr lang="en-US" dirty="0"/>
              <a:t> </a:t>
            </a:r>
            <a:r>
              <a:rPr lang="en-US" dirty="0" err="1"/>
              <a:t>edildiği</a:t>
            </a:r>
            <a:r>
              <a:rPr lang="en-US" dirty="0"/>
              <a:t> </a:t>
            </a:r>
            <a:r>
              <a:rPr lang="en-US" dirty="0" err="1"/>
              <a:t>temeldir</a:t>
            </a:r>
            <a:r>
              <a:rPr lang="en-US" dirty="0"/>
              <a:t>.</a:t>
            </a:r>
          </a:p>
          <a:p>
            <a:pPr marL="171450" lvl="0" indent="-171450" algn="l" rtl="0">
              <a:spcBef>
                <a:spcPts val="0"/>
              </a:spcBef>
              <a:spcAft>
                <a:spcPts val="0"/>
              </a:spcAft>
              <a:buFontTx/>
              <a:buChar char="-"/>
            </a:pPr>
            <a:r>
              <a:rPr lang="en-US" dirty="0" err="1"/>
              <a:t>Tüm</a:t>
            </a:r>
            <a:r>
              <a:rPr lang="en-US" dirty="0"/>
              <a:t> </a:t>
            </a:r>
            <a:r>
              <a:rPr lang="en-US" dirty="0" err="1"/>
              <a:t>collectionların</a:t>
            </a:r>
            <a:r>
              <a:rPr lang="en-US" dirty="0"/>
              <a:t> </a:t>
            </a:r>
            <a:r>
              <a:rPr lang="en-US" dirty="0" err="1"/>
              <a:t>sahip</a:t>
            </a:r>
            <a:r>
              <a:rPr lang="en-US" dirty="0"/>
              <a:t> </a:t>
            </a:r>
            <a:r>
              <a:rPr lang="en-US" dirty="0" err="1"/>
              <a:t>olacağı</a:t>
            </a:r>
            <a:r>
              <a:rPr lang="en-US" dirty="0"/>
              <a:t> core </a:t>
            </a:r>
            <a:r>
              <a:rPr lang="en-US" dirty="0" err="1"/>
              <a:t>metotları</a:t>
            </a:r>
            <a:r>
              <a:rPr lang="en-US" dirty="0"/>
              <a:t> declare </a:t>
            </a:r>
            <a:r>
              <a:rPr lang="en-US" dirty="0" err="1"/>
              <a:t>eder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89617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Liste</a:t>
            </a:r>
            <a:r>
              <a:rPr lang="en-US" dirty="0"/>
              <a:t> </a:t>
            </a:r>
            <a:r>
              <a:rPr lang="en-US" dirty="0" err="1"/>
              <a:t>interfacei</a:t>
            </a:r>
            <a:r>
              <a:rPr lang="en-US" dirty="0"/>
              <a:t> collection extend </a:t>
            </a:r>
            <a:r>
              <a:rPr lang="en-US" dirty="0" err="1"/>
              <a:t>eder</a:t>
            </a:r>
            <a:r>
              <a:rPr lang="en-US" dirty="0"/>
              <a:t>.</a:t>
            </a:r>
          </a:p>
          <a:p>
            <a:pPr marL="171450" lvl="0" indent="-171450" algn="l" rtl="0">
              <a:spcBef>
                <a:spcPts val="0"/>
              </a:spcBef>
              <a:spcAft>
                <a:spcPts val="0"/>
              </a:spcAft>
              <a:buFontTx/>
              <a:buChar char="-"/>
            </a:pPr>
            <a:r>
              <a:rPr lang="en-US" dirty="0" err="1"/>
              <a:t>Elementler</a:t>
            </a:r>
            <a:r>
              <a:rPr lang="en-US" dirty="0"/>
              <a:t>, </a:t>
            </a:r>
            <a:r>
              <a:rPr lang="en-US" dirty="0" err="1"/>
              <a:t>sıfır</a:t>
            </a:r>
            <a:r>
              <a:rPr lang="en-US" dirty="0"/>
              <a:t> </a:t>
            </a:r>
            <a:r>
              <a:rPr lang="en-US" dirty="0" err="1"/>
              <a:t>tabanlı</a:t>
            </a:r>
            <a:r>
              <a:rPr lang="en-US" dirty="0"/>
              <a:t> </a:t>
            </a:r>
            <a:r>
              <a:rPr lang="en-US" dirty="0" err="1"/>
              <a:t>bir</a:t>
            </a:r>
            <a:r>
              <a:rPr lang="en-US" dirty="0"/>
              <a:t> </a:t>
            </a:r>
            <a:r>
              <a:rPr lang="en-US" dirty="0" err="1"/>
              <a:t>dizin</a:t>
            </a:r>
            <a:r>
              <a:rPr lang="en-US" dirty="0"/>
              <a:t> </a:t>
            </a:r>
            <a:r>
              <a:rPr lang="en-US" dirty="0" err="1"/>
              <a:t>kullanılarak</a:t>
            </a:r>
            <a:r>
              <a:rPr lang="en-US" dirty="0"/>
              <a:t> </a:t>
            </a:r>
            <a:r>
              <a:rPr lang="en-US" dirty="0" err="1"/>
              <a:t>listedeki</a:t>
            </a:r>
            <a:r>
              <a:rPr lang="en-US" dirty="0"/>
              <a:t> </a:t>
            </a:r>
            <a:r>
              <a:rPr lang="en-US" dirty="0" err="1"/>
              <a:t>konumlarına</a:t>
            </a:r>
            <a:r>
              <a:rPr lang="en-US" dirty="0"/>
              <a:t> </a:t>
            </a:r>
            <a:r>
              <a:rPr lang="en-US" dirty="0" err="1"/>
              <a:t>göre</a:t>
            </a:r>
            <a:r>
              <a:rPr lang="en-US" dirty="0"/>
              <a:t> </a:t>
            </a:r>
            <a:r>
              <a:rPr lang="en-US" dirty="0" err="1"/>
              <a:t>eklenebilir</a:t>
            </a:r>
            <a:r>
              <a:rPr lang="en-US" dirty="0"/>
              <a:t> </a:t>
            </a:r>
            <a:r>
              <a:rPr lang="en-US" dirty="0" err="1"/>
              <a:t>veya</a:t>
            </a:r>
            <a:r>
              <a:rPr lang="en-US" dirty="0"/>
              <a:t> </a:t>
            </a:r>
            <a:r>
              <a:rPr lang="en-US" dirty="0" err="1"/>
              <a:t>bunlara</a:t>
            </a:r>
            <a:r>
              <a:rPr lang="en-US" dirty="0"/>
              <a:t> </a:t>
            </a:r>
            <a:r>
              <a:rPr lang="en-US" dirty="0" err="1"/>
              <a:t>erişilebilir</a:t>
            </a:r>
            <a:r>
              <a:rPr lang="en-US" dirty="0"/>
              <a:t>.</a:t>
            </a:r>
          </a:p>
          <a:p>
            <a:pPr marL="171450" lvl="0" indent="-171450" algn="l" rtl="0">
              <a:spcBef>
                <a:spcPts val="0"/>
              </a:spcBef>
              <a:spcAft>
                <a:spcPts val="0"/>
              </a:spcAft>
              <a:buFontTx/>
              <a:buChar char="-"/>
            </a:pPr>
            <a:r>
              <a:rPr lang="en-US" dirty="0"/>
              <a:t>Bir </a:t>
            </a:r>
            <a:r>
              <a:rPr lang="en-US" dirty="0" err="1"/>
              <a:t>liste</a:t>
            </a:r>
            <a:r>
              <a:rPr lang="en-US" dirty="0"/>
              <a:t> </a:t>
            </a:r>
            <a:r>
              <a:rPr lang="en-US" dirty="0" err="1"/>
              <a:t>tekrar</a:t>
            </a:r>
            <a:r>
              <a:rPr lang="en-US" dirty="0"/>
              <a:t> </a:t>
            </a:r>
            <a:r>
              <a:rPr lang="en-US" dirty="0" err="1"/>
              <a:t>eden</a:t>
            </a:r>
            <a:r>
              <a:rPr lang="en-US" dirty="0"/>
              <a:t> </a:t>
            </a:r>
            <a:r>
              <a:rPr lang="en-US" dirty="0" err="1"/>
              <a:t>elementler</a:t>
            </a:r>
            <a:r>
              <a:rPr lang="en-US" dirty="0"/>
              <a:t> </a:t>
            </a:r>
            <a:r>
              <a:rPr lang="en-US" dirty="0" err="1"/>
              <a:t>içerebilir</a:t>
            </a:r>
            <a:r>
              <a:rPr lang="en-US" dirty="0"/>
              <a:t>.</a:t>
            </a:r>
          </a:p>
          <a:p>
            <a:pPr marL="171450" lvl="0" indent="-171450" algn="l" rtl="0">
              <a:spcBef>
                <a:spcPts val="0"/>
              </a:spcBef>
              <a:spcAft>
                <a:spcPts val="0"/>
              </a:spcAft>
              <a:buFontTx/>
              <a:buChar char="-"/>
            </a:pPr>
            <a:r>
              <a:rPr lang="en-US" dirty="0"/>
              <a:t>Collections </a:t>
            </a:r>
            <a:r>
              <a:rPr lang="en-US" dirty="0" err="1"/>
              <a:t>tarafından</a:t>
            </a:r>
            <a:r>
              <a:rPr lang="en-US" dirty="0"/>
              <a:t> </a:t>
            </a:r>
            <a:r>
              <a:rPr lang="en-US" dirty="0" err="1"/>
              <a:t>tanımlanan</a:t>
            </a:r>
            <a:r>
              <a:rPr lang="en-US" dirty="0"/>
              <a:t> </a:t>
            </a:r>
            <a:r>
              <a:rPr lang="en-US" dirty="0" err="1"/>
              <a:t>metotlara</a:t>
            </a:r>
            <a:r>
              <a:rPr lang="en-US" dirty="0"/>
              <a:t> ek </a:t>
            </a:r>
            <a:r>
              <a:rPr lang="en-US" dirty="0" err="1"/>
              <a:t>olarak</a:t>
            </a:r>
            <a:r>
              <a:rPr lang="en-US" dirty="0"/>
              <a:t>, List de </a:t>
            </a:r>
            <a:r>
              <a:rPr lang="en-US" dirty="0" err="1"/>
              <a:t>ekstradan</a:t>
            </a:r>
            <a:r>
              <a:rPr lang="en-US" dirty="0"/>
              <a:t> </a:t>
            </a:r>
            <a:r>
              <a:rPr lang="en-US" dirty="0" err="1"/>
              <a:t>kendi</a:t>
            </a:r>
            <a:r>
              <a:rPr lang="en-US" dirty="0"/>
              <a:t> </a:t>
            </a:r>
            <a:r>
              <a:rPr lang="en-US" dirty="0" err="1"/>
              <a:t>metotlarında</a:t>
            </a:r>
            <a:r>
              <a:rPr lang="en-US" dirty="0"/>
              <a:t> </a:t>
            </a:r>
            <a:r>
              <a:rPr lang="en-US" dirty="0" err="1"/>
              <a:t>sahiptir</a:t>
            </a:r>
            <a:r>
              <a:rPr lang="en-US" dirty="0"/>
              <a:t>. </a:t>
            </a:r>
            <a:r>
              <a:rPr lang="en-US" dirty="0" err="1"/>
              <a:t>Buradakiler</a:t>
            </a:r>
            <a:r>
              <a:rPr lang="en-US" dirty="0"/>
              <a:t> </a:t>
            </a:r>
            <a:r>
              <a:rPr lang="en-US" dirty="0" err="1"/>
              <a:t>başka</a:t>
            </a:r>
            <a:r>
              <a:rPr lang="en-US" dirty="0"/>
              <a:t> </a:t>
            </a:r>
            <a:r>
              <a:rPr lang="en-US" dirty="0" err="1"/>
              <a:t>metotlar</a:t>
            </a:r>
            <a:r>
              <a:rPr lang="en-US" dirty="0"/>
              <a:t> da var ama </a:t>
            </a:r>
            <a:r>
              <a:rPr lang="en-US" dirty="0" err="1"/>
              <a:t>bunlar</a:t>
            </a:r>
            <a:r>
              <a:rPr lang="en-US" dirty="0"/>
              <a:t> </a:t>
            </a:r>
            <a:r>
              <a:rPr lang="en-US" dirty="0" err="1"/>
              <a:t>en</a:t>
            </a:r>
            <a:r>
              <a:rPr lang="en-US" dirty="0"/>
              <a:t> </a:t>
            </a:r>
            <a:r>
              <a:rPr lang="en-US" dirty="0" err="1"/>
              <a:t>çok</a:t>
            </a:r>
            <a:r>
              <a:rPr lang="en-US" dirty="0"/>
              <a:t> </a:t>
            </a:r>
            <a:r>
              <a:rPr lang="en-US" dirty="0" err="1"/>
              <a:t>kullanılanlar</a:t>
            </a:r>
            <a:r>
              <a:rPr lang="en-US" dirty="0"/>
              <a:t> </a:t>
            </a:r>
            <a:r>
              <a:rPr lang="en-US" dirty="0" err="1"/>
              <a:t>diyebilirim</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768233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401334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Java, Collection </a:t>
            </a:r>
            <a:r>
              <a:rPr lang="en-US" dirty="0" err="1"/>
              <a:t>interfacelerini</a:t>
            </a:r>
            <a:r>
              <a:rPr lang="en-US" dirty="0"/>
              <a:t> implement </a:t>
            </a:r>
            <a:r>
              <a:rPr lang="en-US" dirty="0" err="1"/>
              <a:t>eden</a:t>
            </a:r>
            <a:r>
              <a:rPr lang="en-US" dirty="0"/>
              <a:t> </a:t>
            </a:r>
            <a:r>
              <a:rPr lang="en-US" dirty="0" err="1"/>
              <a:t>bazı</a:t>
            </a:r>
            <a:r>
              <a:rPr lang="en-US" dirty="0"/>
              <a:t> </a:t>
            </a:r>
            <a:r>
              <a:rPr lang="en-US" dirty="0" err="1"/>
              <a:t>standart</a:t>
            </a:r>
            <a:r>
              <a:rPr lang="en-US" dirty="0"/>
              <a:t> collection </a:t>
            </a:r>
            <a:r>
              <a:rPr lang="en-US" dirty="0" err="1"/>
              <a:t>classları</a:t>
            </a:r>
            <a:r>
              <a:rPr lang="en-US" dirty="0"/>
              <a:t> </a:t>
            </a:r>
            <a:r>
              <a:rPr lang="en-US" dirty="0" err="1"/>
              <a:t>sağlar</a:t>
            </a:r>
            <a:r>
              <a:rPr lang="en-US" dirty="0"/>
              <a:t> </a:t>
            </a:r>
            <a:r>
              <a:rPr lang="en-US" dirty="0" err="1"/>
              <a:t>bizler</a:t>
            </a:r>
            <a:r>
              <a:rPr lang="en-US" dirty="0"/>
              <a:t> </a:t>
            </a:r>
            <a:r>
              <a:rPr lang="en-US" dirty="0" err="1"/>
              <a:t>için</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56133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544062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İsteğe</a:t>
            </a:r>
            <a:r>
              <a:rPr lang="en-US" dirty="0"/>
              <a:t> </a:t>
            </a:r>
            <a:r>
              <a:rPr lang="en-US" dirty="0" err="1"/>
              <a:t>bağlı</a:t>
            </a:r>
            <a:r>
              <a:rPr lang="en-US" dirty="0"/>
              <a:t> </a:t>
            </a:r>
            <a:r>
              <a:rPr lang="en-US" dirty="0" err="1"/>
              <a:t>tür</a:t>
            </a:r>
            <a:r>
              <a:rPr lang="en-US" dirty="0"/>
              <a:t> </a:t>
            </a:r>
            <a:r>
              <a:rPr lang="en-US" dirty="0" err="1"/>
              <a:t>bildirimi</a:t>
            </a:r>
            <a:r>
              <a:rPr lang="en-US" dirty="0"/>
              <a:t> - Bir </a:t>
            </a:r>
            <a:r>
              <a:rPr lang="en-US" dirty="0" err="1"/>
              <a:t>parametrenin</a:t>
            </a:r>
            <a:r>
              <a:rPr lang="en-US" dirty="0"/>
              <a:t> </a:t>
            </a:r>
            <a:r>
              <a:rPr lang="en-US" dirty="0" err="1"/>
              <a:t>typeını</a:t>
            </a:r>
            <a:r>
              <a:rPr lang="en-US" dirty="0"/>
              <a:t> declare </a:t>
            </a:r>
            <a:r>
              <a:rPr lang="en-US" dirty="0" err="1"/>
              <a:t>etmeye</a:t>
            </a:r>
            <a:r>
              <a:rPr lang="en-US" dirty="0"/>
              <a:t> </a:t>
            </a:r>
            <a:r>
              <a:rPr lang="en-US" dirty="0" err="1"/>
              <a:t>gerek</a:t>
            </a:r>
            <a:r>
              <a:rPr lang="en-US" dirty="0"/>
              <a:t> </a:t>
            </a:r>
            <a:r>
              <a:rPr lang="en-US" dirty="0" err="1"/>
              <a:t>yoktur</a:t>
            </a:r>
            <a:r>
              <a:rPr lang="en-US" dirty="0"/>
              <a:t>. Compiler, </a:t>
            </a:r>
            <a:r>
              <a:rPr lang="en-US" dirty="0" err="1"/>
              <a:t>parametrenin</a:t>
            </a:r>
            <a:r>
              <a:rPr lang="en-US" dirty="0"/>
              <a:t> </a:t>
            </a:r>
            <a:r>
              <a:rPr lang="en-US" dirty="0" err="1"/>
              <a:t>değerinden</a:t>
            </a:r>
            <a:r>
              <a:rPr lang="en-US" dirty="0"/>
              <a:t> </a:t>
            </a:r>
            <a:r>
              <a:rPr lang="en-US" dirty="0" err="1"/>
              <a:t>aynı</a:t>
            </a:r>
            <a:r>
              <a:rPr lang="en-US" dirty="0"/>
              <a:t> </a:t>
            </a:r>
            <a:r>
              <a:rPr lang="en-US" dirty="0" err="1"/>
              <a:t>şeyi</a:t>
            </a:r>
            <a:r>
              <a:rPr lang="en-US" dirty="0"/>
              <a:t> </a:t>
            </a:r>
            <a:r>
              <a:rPr lang="en-US" dirty="0" err="1"/>
              <a:t>çıkarabilir</a:t>
            </a:r>
            <a:r>
              <a:rPr lang="en-US" dirty="0"/>
              <a:t>.</a:t>
            </a:r>
          </a:p>
          <a:p>
            <a:pPr marL="171450" lvl="0" indent="-171450" algn="l" rtl="0">
              <a:spcBef>
                <a:spcPts val="0"/>
              </a:spcBef>
              <a:spcAft>
                <a:spcPts val="0"/>
              </a:spcAft>
              <a:buFontTx/>
              <a:buChar char="-"/>
            </a:pPr>
            <a:r>
              <a:rPr lang="en-US" dirty="0" err="1"/>
              <a:t>Parametre</a:t>
            </a:r>
            <a:r>
              <a:rPr lang="en-US" dirty="0"/>
              <a:t> </a:t>
            </a:r>
            <a:r>
              <a:rPr lang="en-US" dirty="0" err="1"/>
              <a:t>etrafında</a:t>
            </a:r>
            <a:r>
              <a:rPr lang="en-US" dirty="0"/>
              <a:t> </a:t>
            </a:r>
            <a:r>
              <a:rPr lang="en-US" dirty="0" err="1"/>
              <a:t>isteğe</a:t>
            </a:r>
            <a:r>
              <a:rPr lang="en-US" dirty="0"/>
              <a:t> </a:t>
            </a:r>
            <a:r>
              <a:rPr lang="en-US" dirty="0" err="1"/>
              <a:t>bağlı</a:t>
            </a:r>
            <a:r>
              <a:rPr lang="en-US" dirty="0"/>
              <a:t> </a:t>
            </a:r>
            <a:r>
              <a:rPr lang="en-US" dirty="0" err="1"/>
              <a:t>parantez</a:t>
            </a:r>
            <a:r>
              <a:rPr lang="en-US" dirty="0"/>
              <a:t> - </a:t>
            </a:r>
            <a:r>
              <a:rPr lang="en-US" dirty="0" err="1"/>
              <a:t>Parantez</a:t>
            </a:r>
            <a:r>
              <a:rPr lang="en-US" dirty="0"/>
              <a:t> </a:t>
            </a:r>
            <a:r>
              <a:rPr lang="en-US" dirty="0" err="1"/>
              <a:t>içinde</a:t>
            </a:r>
            <a:r>
              <a:rPr lang="en-US" dirty="0"/>
              <a:t> </a:t>
            </a:r>
            <a:r>
              <a:rPr lang="en-US" dirty="0" err="1"/>
              <a:t>tek</a:t>
            </a:r>
            <a:r>
              <a:rPr lang="en-US" dirty="0"/>
              <a:t> </a:t>
            </a:r>
            <a:r>
              <a:rPr lang="en-US" dirty="0" err="1"/>
              <a:t>bir</a:t>
            </a:r>
            <a:r>
              <a:rPr lang="en-US" dirty="0"/>
              <a:t> </a:t>
            </a:r>
            <a:r>
              <a:rPr lang="en-US" dirty="0" err="1"/>
              <a:t>parametre</a:t>
            </a:r>
            <a:r>
              <a:rPr lang="en-US" dirty="0"/>
              <a:t> </a:t>
            </a:r>
            <a:r>
              <a:rPr lang="en-US" dirty="0" err="1"/>
              <a:t>yerine</a:t>
            </a:r>
            <a:r>
              <a:rPr lang="en-US" dirty="0"/>
              <a:t> </a:t>
            </a:r>
            <a:r>
              <a:rPr lang="en-US" dirty="0" err="1"/>
              <a:t>birden</a:t>
            </a:r>
            <a:r>
              <a:rPr lang="en-US" dirty="0"/>
              <a:t> </a:t>
            </a:r>
            <a:r>
              <a:rPr lang="en-US" dirty="0" err="1"/>
              <a:t>fazla</a:t>
            </a:r>
            <a:r>
              <a:rPr lang="en-US" dirty="0"/>
              <a:t> </a:t>
            </a:r>
            <a:r>
              <a:rPr lang="en-US" dirty="0" err="1"/>
              <a:t>parametre</a:t>
            </a:r>
            <a:r>
              <a:rPr lang="en-US" dirty="0"/>
              <a:t> </a:t>
            </a:r>
            <a:r>
              <a:rPr lang="en-US" dirty="0" err="1"/>
              <a:t>bildirdiğimiz</a:t>
            </a:r>
            <a:r>
              <a:rPr lang="en-US" dirty="0"/>
              <a:t> zaman </a:t>
            </a:r>
            <a:r>
              <a:rPr lang="en-US" dirty="0" err="1"/>
              <a:t>parantez</a:t>
            </a:r>
            <a:r>
              <a:rPr lang="en-US" dirty="0"/>
              <a:t> </a:t>
            </a:r>
            <a:r>
              <a:rPr lang="en-US" dirty="0" err="1"/>
              <a:t>kullanmamız</a:t>
            </a:r>
            <a:r>
              <a:rPr lang="en-US" dirty="0"/>
              <a:t> </a:t>
            </a:r>
            <a:r>
              <a:rPr lang="en-US" dirty="0" err="1"/>
              <a:t>lazım</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30052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Body </a:t>
            </a:r>
            <a:r>
              <a:rPr lang="en-US" dirty="0" err="1"/>
              <a:t>tek</a:t>
            </a:r>
            <a:r>
              <a:rPr lang="en-US" dirty="0"/>
              <a:t> </a:t>
            </a:r>
            <a:r>
              <a:rPr lang="en-US" dirty="0" err="1"/>
              <a:t>bir</a:t>
            </a:r>
            <a:r>
              <a:rPr lang="en-US" dirty="0"/>
              <a:t> expression </a:t>
            </a:r>
            <a:r>
              <a:rPr lang="en-US" dirty="0" err="1"/>
              <a:t>içeriyorsa</a:t>
            </a:r>
            <a:r>
              <a:rPr lang="en-US" dirty="0"/>
              <a:t> curly braces </a:t>
            </a:r>
            <a:r>
              <a:rPr lang="en-US" dirty="0" err="1"/>
              <a:t>kullanmaya</a:t>
            </a:r>
            <a:r>
              <a:rPr lang="en-US" dirty="0"/>
              <a:t> </a:t>
            </a:r>
            <a:r>
              <a:rPr lang="en-US" dirty="0" err="1"/>
              <a:t>gerek</a:t>
            </a:r>
            <a:r>
              <a:rPr lang="en-US" dirty="0"/>
              <a:t> </a:t>
            </a:r>
            <a:r>
              <a:rPr lang="en-US" dirty="0" err="1"/>
              <a:t>yoktur</a:t>
            </a:r>
            <a:r>
              <a:rPr lang="en-US" dirty="0"/>
              <a:t>.</a:t>
            </a:r>
          </a:p>
          <a:p>
            <a:pPr marL="171450" lvl="0" indent="-171450" algn="l" rtl="0">
              <a:spcBef>
                <a:spcPts val="0"/>
              </a:spcBef>
              <a:spcAft>
                <a:spcPts val="0"/>
              </a:spcAft>
              <a:buFontTx/>
              <a:buChar char="-"/>
            </a:pPr>
            <a:r>
              <a:rPr lang="en-US" dirty="0"/>
              <a:t>Body </a:t>
            </a:r>
            <a:r>
              <a:rPr lang="en-US" dirty="0" err="1"/>
              <a:t>değeri</a:t>
            </a:r>
            <a:r>
              <a:rPr lang="en-US" dirty="0"/>
              <a:t> </a:t>
            </a:r>
            <a:r>
              <a:rPr lang="en-US" dirty="0" err="1"/>
              <a:t>returnlemek</a:t>
            </a:r>
            <a:r>
              <a:rPr lang="en-US" dirty="0"/>
              <a:t> </a:t>
            </a:r>
            <a:r>
              <a:rPr lang="en-US" dirty="0" err="1"/>
              <a:t>için</a:t>
            </a:r>
            <a:r>
              <a:rPr lang="en-US" dirty="0"/>
              <a:t> </a:t>
            </a:r>
            <a:r>
              <a:rPr lang="en-US" dirty="0" err="1"/>
              <a:t>tek</a:t>
            </a:r>
            <a:r>
              <a:rPr lang="en-US" dirty="0"/>
              <a:t> </a:t>
            </a:r>
            <a:r>
              <a:rPr lang="en-US" dirty="0" err="1"/>
              <a:t>bir</a:t>
            </a:r>
            <a:r>
              <a:rPr lang="en-US" dirty="0"/>
              <a:t> expression </a:t>
            </a:r>
            <a:r>
              <a:rPr lang="en-US" dirty="0" err="1"/>
              <a:t>olduğu</a:t>
            </a:r>
            <a:r>
              <a:rPr lang="en-US" dirty="0"/>
              <a:t> </a:t>
            </a:r>
            <a:r>
              <a:rPr lang="en-US" dirty="0" err="1"/>
              <a:t>durumda</a:t>
            </a:r>
            <a:r>
              <a:rPr lang="en-US" dirty="0"/>
              <a:t>, compiler </a:t>
            </a:r>
            <a:r>
              <a:rPr lang="en-US" dirty="0" err="1"/>
              <a:t>otomatik</a:t>
            </a:r>
            <a:r>
              <a:rPr lang="en-US" dirty="0"/>
              <a:t> </a:t>
            </a:r>
            <a:r>
              <a:rPr lang="en-US" dirty="0" err="1"/>
              <a:t>olarak</a:t>
            </a:r>
            <a:r>
              <a:rPr lang="en-US" dirty="0"/>
              <a:t> </a:t>
            </a:r>
            <a:r>
              <a:rPr lang="en-US" dirty="0" err="1"/>
              <a:t>değeri</a:t>
            </a:r>
            <a:r>
              <a:rPr lang="en-US" dirty="0"/>
              <a:t> </a:t>
            </a:r>
            <a:r>
              <a:rPr lang="en-US" dirty="0" err="1"/>
              <a:t>döndürür</a:t>
            </a:r>
            <a:r>
              <a:rPr lang="en-US" dirty="0"/>
              <a:t>. </a:t>
            </a:r>
            <a:r>
              <a:rPr lang="en-US" dirty="0" err="1"/>
              <a:t>Eğer</a:t>
            </a:r>
            <a:r>
              <a:rPr lang="en-US" dirty="0"/>
              <a:t> </a:t>
            </a:r>
            <a:r>
              <a:rPr lang="en-US" dirty="0" err="1"/>
              <a:t>birden</a:t>
            </a:r>
            <a:r>
              <a:rPr lang="en-US" dirty="0"/>
              <a:t> </a:t>
            </a:r>
            <a:r>
              <a:rPr lang="en-US" dirty="0" err="1"/>
              <a:t>fazla</a:t>
            </a:r>
            <a:r>
              <a:rPr lang="en-US" dirty="0"/>
              <a:t> expression </a:t>
            </a:r>
            <a:r>
              <a:rPr lang="en-US" dirty="0" err="1"/>
              <a:t>varsa</a:t>
            </a:r>
            <a:r>
              <a:rPr lang="en-US" dirty="0"/>
              <a:t> return </a:t>
            </a:r>
            <a:r>
              <a:rPr lang="en-US" dirty="0" err="1"/>
              <a:t>ekleyip</a:t>
            </a:r>
            <a:r>
              <a:rPr lang="en-US" dirty="0"/>
              <a:t> curly braces </a:t>
            </a:r>
            <a:r>
              <a:rPr lang="en-US" dirty="0" err="1"/>
              <a:t>kullanmamız</a:t>
            </a:r>
            <a:r>
              <a:rPr lang="en-US" dirty="0"/>
              <a:t> </a:t>
            </a:r>
            <a:r>
              <a:rPr lang="en-US" dirty="0" err="1"/>
              <a:t>lazım</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341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Body </a:t>
            </a:r>
            <a:r>
              <a:rPr lang="en-US" dirty="0" err="1"/>
              <a:t>tek</a:t>
            </a:r>
            <a:r>
              <a:rPr lang="en-US" dirty="0"/>
              <a:t> </a:t>
            </a:r>
            <a:r>
              <a:rPr lang="en-US" dirty="0" err="1"/>
              <a:t>bir</a:t>
            </a:r>
            <a:r>
              <a:rPr lang="en-US" dirty="0"/>
              <a:t> expression </a:t>
            </a:r>
            <a:r>
              <a:rPr lang="en-US" dirty="0" err="1"/>
              <a:t>içeriyorsa</a:t>
            </a:r>
            <a:r>
              <a:rPr lang="en-US" dirty="0"/>
              <a:t> curly braces </a:t>
            </a:r>
            <a:r>
              <a:rPr lang="en-US" dirty="0" err="1"/>
              <a:t>kullanmaya</a:t>
            </a:r>
            <a:r>
              <a:rPr lang="en-US" dirty="0"/>
              <a:t> </a:t>
            </a:r>
            <a:r>
              <a:rPr lang="en-US" dirty="0" err="1"/>
              <a:t>gerek</a:t>
            </a:r>
            <a:r>
              <a:rPr lang="en-US" dirty="0"/>
              <a:t> </a:t>
            </a:r>
            <a:r>
              <a:rPr lang="en-US" dirty="0" err="1"/>
              <a:t>yoktur</a:t>
            </a:r>
            <a:r>
              <a:rPr lang="en-US" dirty="0"/>
              <a:t>.</a:t>
            </a:r>
          </a:p>
          <a:p>
            <a:pPr marL="171450" lvl="0" indent="-171450" algn="l" rtl="0">
              <a:spcBef>
                <a:spcPts val="0"/>
              </a:spcBef>
              <a:spcAft>
                <a:spcPts val="0"/>
              </a:spcAft>
              <a:buFontTx/>
              <a:buChar char="-"/>
            </a:pPr>
            <a:r>
              <a:rPr lang="en-US" dirty="0"/>
              <a:t>Body </a:t>
            </a:r>
            <a:r>
              <a:rPr lang="en-US" dirty="0" err="1"/>
              <a:t>değeri</a:t>
            </a:r>
            <a:r>
              <a:rPr lang="en-US" dirty="0"/>
              <a:t> </a:t>
            </a:r>
            <a:r>
              <a:rPr lang="en-US" dirty="0" err="1"/>
              <a:t>returnlemek</a:t>
            </a:r>
            <a:r>
              <a:rPr lang="en-US" dirty="0"/>
              <a:t> </a:t>
            </a:r>
            <a:r>
              <a:rPr lang="en-US" dirty="0" err="1"/>
              <a:t>için</a:t>
            </a:r>
            <a:r>
              <a:rPr lang="en-US" dirty="0"/>
              <a:t> </a:t>
            </a:r>
            <a:r>
              <a:rPr lang="en-US" dirty="0" err="1"/>
              <a:t>tek</a:t>
            </a:r>
            <a:r>
              <a:rPr lang="en-US" dirty="0"/>
              <a:t> </a:t>
            </a:r>
            <a:r>
              <a:rPr lang="en-US" dirty="0" err="1"/>
              <a:t>bir</a:t>
            </a:r>
            <a:r>
              <a:rPr lang="en-US" dirty="0"/>
              <a:t> expression </a:t>
            </a:r>
            <a:r>
              <a:rPr lang="en-US" dirty="0" err="1"/>
              <a:t>olduğu</a:t>
            </a:r>
            <a:r>
              <a:rPr lang="en-US" dirty="0"/>
              <a:t> </a:t>
            </a:r>
            <a:r>
              <a:rPr lang="en-US" dirty="0" err="1"/>
              <a:t>durumda</a:t>
            </a:r>
            <a:r>
              <a:rPr lang="en-US" dirty="0"/>
              <a:t>, compiler </a:t>
            </a:r>
            <a:r>
              <a:rPr lang="en-US" dirty="0" err="1"/>
              <a:t>otomatik</a:t>
            </a:r>
            <a:r>
              <a:rPr lang="en-US" dirty="0"/>
              <a:t> </a:t>
            </a:r>
            <a:r>
              <a:rPr lang="en-US" dirty="0" err="1"/>
              <a:t>olarak</a:t>
            </a:r>
            <a:r>
              <a:rPr lang="en-US" dirty="0"/>
              <a:t> </a:t>
            </a:r>
            <a:r>
              <a:rPr lang="en-US" dirty="0" err="1"/>
              <a:t>değeri</a:t>
            </a:r>
            <a:r>
              <a:rPr lang="en-US" dirty="0"/>
              <a:t> </a:t>
            </a:r>
            <a:r>
              <a:rPr lang="en-US" dirty="0" err="1"/>
              <a:t>döndürür</a:t>
            </a:r>
            <a:r>
              <a:rPr lang="en-US" dirty="0"/>
              <a:t>. </a:t>
            </a:r>
            <a:r>
              <a:rPr lang="en-US" dirty="0" err="1"/>
              <a:t>Eğer</a:t>
            </a:r>
            <a:r>
              <a:rPr lang="en-US" dirty="0"/>
              <a:t> </a:t>
            </a:r>
            <a:r>
              <a:rPr lang="en-US" dirty="0" err="1"/>
              <a:t>birden</a:t>
            </a:r>
            <a:r>
              <a:rPr lang="en-US" dirty="0"/>
              <a:t> </a:t>
            </a:r>
            <a:r>
              <a:rPr lang="en-US" dirty="0" err="1"/>
              <a:t>fazla</a:t>
            </a:r>
            <a:r>
              <a:rPr lang="en-US" dirty="0"/>
              <a:t> expression </a:t>
            </a:r>
            <a:r>
              <a:rPr lang="en-US" dirty="0" err="1"/>
              <a:t>varsa</a:t>
            </a:r>
            <a:r>
              <a:rPr lang="en-US" dirty="0"/>
              <a:t> return </a:t>
            </a:r>
            <a:r>
              <a:rPr lang="en-US" dirty="0" err="1"/>
              <a:t>ekleyip</a:t>
            </a:r>
            <a:r>
              <a:rPr lang="en-US" dirty="0"/>
              <a:t> curly braces </a:t>
            </a:r>
            <a:r>
              <a:rPr lang="en-US" dirty="0" err="1"/>
              <a:t>kullanmamız</a:t>
            </a:r>
            <a:r>
              <a:rPr lang="en-US" dirty="0"/>
              <a:t> </a:t>
            </a:r>
            <a:r>
              <a:rPr lang="en-US" dirty="0" err="1"/>
              <a:t>lazım</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359147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4178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Stream </a:t>
            </a:r>
            <a:r>
              <a:rPr lang="en-US" dirty="0" err="1"/>
              <a:t>yani</a:t>
            </a:r>
            <a:r>
              <a:rPr lang="en-US" dirty="0"/>
              <a:t> </a:t>
            </a:r>
            <a:r>
              <a:rPr lang="en-US" dirty="0" err="1"/>
              <a:t>akış</a:t>
            </a:r>
            <a:r>
              <a:rPr lang="en-US" dirty="0"/>
              <a:t>, aggregate </a:t>
            </a:r>
            <a:r>
              <a:rPr lang="en-US" dirty="0" err="1"/>
              <a:t>işlemlerini</a:t>
            </a:r>
            <a:r>
              <a:rPr lang="en-US" dirty="0"/>
              <a:t> </a:t>
            </a:r>
            <a:r>
              <a:rPr lang="en-US" dirty="0" err="1"/>
              <a:t>yani</a:t>
            </a:r>
            <a:r>
              <a:rPr lang="en-US" dirty="0"/>
              <a:t> </a:t>
            </a:r>
            <a:r>
              <a:rPr lang="en-US" dirty="0" err="1"/>
              <a:t>çeşitli</a:t>
            </a:r>
            <a:r>
              <a:rPr lang="en-US" dirty="0"/>
              <a:t> </a:t>
            </a:r>
            <a:r>
              <a:rPr lang="en-US" dirty="0" err="1"/>
              <a:t>toplama</a:t>
            </a:r>
            <a:r>
              <a:rPr lang="en-US" dirty="0"/>
              <a:t>, </a:t>
            </a:r>
            <a:r>
              <a:rPr lang="en-US" dirty="0" err="1"/>
              <a:t>birleştirme</a:t>
            </a:r>
            <a:r>
              <a:rPr lang="en-US" dirty="0"/>
              <a:t>, </a:t>
            </a:r>
            <a:r>
              <a:rPr lang="en-US" dirty="0" err="1"/>
              <a:t>kümeleme</a:t>
            </a:r>
            <a:r>
              <a:rPr lang="en-US" dirty="0"/>
              <a:t> </a:t>
            </a:r>
            <a:r>
              <a:rPr lang="en-US" dirty="0" err="1"/>
              <a:t>operasyonlarını</a:t>
            </a:r>
            <a:r>
              <a:rPr lang="en-US" dirty="0"/>
              <a:t> </a:t>
            </a:r>
            <a:r>
              <a:rPr lang="en-US" dirty="0" err="1"/>
              <a:t>destekleyen</a:t>
            </a:r>
            <a:r>
              <a:rPr lang="en-US" dirty="0"/>
              <a:t> </a:t>
            </a:r>
            <a:r>
              <a:rPr lang="en-US" dirty="0" err="1"/>
              <a:t>ve</a:t>
            </a:r>
            <a:r>
              <a:rPr lang="en-US" dirty="0"/>
              <a:t> </a:t>
            </a:r>
            <a:r>
              <a:rPr lang="en-US" dirty="0" err="1"/>
              <a:t>bir</a:t>
            </a:r>
            <a:r>
              <a:rPr lang="en-US" dirty="0"/>
              <a:t> </a:t>
            </a:r>
            <a:r>
              <a:rPr lang="en-US" dirty="0" err="1"/>
              <a:t>kaynaktan</a:t>
            </a:r>
            <a:r>
              <a:rPr lang="en-US" dirty="0"/>
              <a:t> </a:t>
            </a:r>
            <a:r>
              <a:rPr lang="en-US" dirty="0" err="1"/>
              <a:t>gelen</a:t>
            </a:r>
            <a:r>
              <a:rPr lang="en-US" dirty="0"/>
              <a:t> </a:t>
            </a:r>
            <a:r>
              <a:rPr lang="en-US" dirty="0" err="1"/>
              <a:t>bir</a:t>
            </a:r>
            <a:r>
              <a:rPr lang="en-US" dirty="0"/>
              <a:t> dizi </a:t>
            </a:r>
            <a:r>
              <a:rPr lang="en-US" dirty="0" err="1"/>
              <a:t>objeyi</a:t>
            </a:r>
            <a:r>
              <a:rPr lang="en-US" dirty="0"/>
              <a:t> </a:t>
            </a:r>
            <a:r>
              <a:rPr lang="en-US" dirty="0" err="1"/>
              <a:t>temsil</a:t>
            </a:r>
            <a:r>
              <a:rPr lang="en-US" dirty="0"/>
              <a:t> </a:t>
            </a:r>
            <a:r>
              <a:rPr lang="en-US" dirty="0" err="1"/>
              <a:t>eder</a:t>
            </a:r>
            <a:r>
              <a:rPr lang="en-US" dirty="0"/>
              <a:t>. </a:t>
            </a:r>
          </a:p>
          <a:p>
            <a:pPr marL="171450" lvl="0" indent="-171450" algn="l" rtl="0">
              <a:spcBef>
                <a:spcPts val="0"/>
              </a:spcBef>
              <a:spcAft>
                <a:spcPts val="0"/>
              </a:spcAft>
              <a:buFontTx/>
              <a:buChar char="-"/>
            </a:pPr>
            <a:r>
              <a:rPr lang="en-US" sz="1100" dirty="0">
                <a:solidFill>
                  <a:srgbClr val="E20814"/>
                </a:solidFill>
              </a:rPr>
              <a:t>Sequence of elements  </a:t>
            </a:r>
            <a:r>
              <a:rPr lang="en-US" dirty="0"/>
              <a:t>- Bir stream, </a:t>
            </a:r>
            <a:r>
              <a:rPr lang="en-US" dirty="0" err="1"/>
              <a:t>sıralı</a:t>
            </a:r>
            <a:r>
              <a:rPr lang="en-US" dirty="0"/>
              <a:t> </a:t>
            </a:r>
            <a:r>
              <a:rPr lang="en-US" dirty="0" err="1"/>
              <a:t>bir</a:t>
            </a:r>
            <a:r>
              <a:rPr lang="en-US" dirty="0"/>
              <a:t> </a:t>
            </a:r>
            <a:r>
              <a:rPr lang="en-US" dirty="0" err="1"/>
              <a:t>şekilde</a:t>
            </a:r>
            <a:r>
              <a:rPr lang="en-US" dirty="0"/>
              <a:t> </a:t>
            </a:r>
            <a:r>
              <a:rPr lang="en-US" dirty="0" err="1"/>
              <a:t>belirli</a:t>
            </a:r>
            <a:r>
              <a:rPr lang="en-US" dirty="0"/>
              <a:t> </a:t>
            </a:r>
            <a:r>
              <a:rPr lang="en-US" dirty="0" err="1"/>
              <a:t>türde</a:t>
            </a:r>
            <a:r>
              <a:rPr lang="en-US" dirty="0"/>
              <a:t> </a:t>
            </a:r>
            <a:r>
              <a:rPr lang="en-US" dirty="0" err="1"/>
              <a:t>bir</a:t>
            </a:r>
            <a:r>
              <a:rPr lang="en-US" dirty="0"/>
              <a:t> dizi </a:t>
            </a:r>
            <a:r>
              <a:rPr lang="en-US" dirty="0" err="1"/>
              <a:t>öğe</a:t>
            </a:r>
            <a:r>
              <a:rPr lang="en-US" dirty="0"/>
              <a:t> </a:t>
            </a:r>
            <a:r>
              <a:rPr lang="en-US" dirty="0" err="1"/>
              <a:t>sağlar</a:t>
            </a:r>
            <a:r>
              <a:rPr lang="en-US" dirty="0"/>
              <a:t>. </a:t>
            </a:r>
            <a:r>
              <a:rPr lang="en-US" dirty="0" err="1"/>
              <a:t>Öğeleri</a:t>
            </a:r>
            <a:r>
              <a:rPr lang="en-US" dirty="0"/>
              <a:t> </a:t>
            </a:r>
            <a:r>
              <a:rPr lang="en-US" dirty="0" err="1"/>
              <a:t>talep</a:t>
            </a:r>
            <a:r>
              <a:rPr lang="en-US" dirty="0"/>
              <a:t> </a:t>
            </a:r>
            <a:r>
              <a:rPr lang="en-US" dirty="0" err="1"/>
              <a:t>üzerine</a:t>
            </a:r>
            <a:r>
              <a:rPr lang="en-US" dirty="0"/>
              <a:t> </a:t>
            </a:r>
            <a:r>
              <a:rPr lang="en-US" dirty="0" err="1"/>
              <a:t>alır</a:t>
            </a:r>
            <a:r>
              <a:rPr lang="en-US" dirty="0"/>
              <a:t>/</a:t>
            </a:r>
            <a:r>
              <a:rPr lang="en-US" dirty="0" err="1"/>
              <a:t>hesaplar</a:t>
            </a:r>
            <a:r>
              <a:rPr lang="en-US" dirty="0"/>
              <a:t>. </a:t>
            </a:r>
            <a:r>
              <a:rPr lang="en-US" dirty="0" err="1"/>
              <a:t>Öğeleri</a:t>
            </a:r>
            <a:r>
              <a:rPr lang="en-US" dirty="0"/>
              <a:t> </a:t>
            </a:r>
            <a:r>
              <a:rPr lang="en-US" dirty="0" err="1"/>
              <a:t>asla</a:t>
            </a:r>
            <a:r>
              <a:rPr lang="en-US" dirty="0"/>
              <a:t> </a:t>
            </a:r>
            <a:r>
              <a:rPr lang="en-US" dirty="0" err="1"/>
              <a:t>saklamaz</a:t>
            </a:r>
            <a:r>
              <a:rPr lang="en-US" dirty="0"/>
              <a:t>.</a:t>
            </a:r>
          </a:p>
          <a:p>
            <a:pPr marL="171450" lvl="0" indent="-171450" algn="l" rtl="0">
              <a:spcBef>
                <a:spcPts val="0"/>
              </a:spcBef>
              <a:spcAft>
                <a:spcPts val="0"/>
              </a:spcAft>
              <a:buFontTx/>
              <a:buChar char="-"/>
            </a:pPr>
            <a:r>
              <a:rPr lang="en-US" dirty="0"/>
              <a:t>Source Kaynak - stream, </a:t>
            </a:r>
            <a:r>
              <a:rPr lang="en-US" dirty="0" err="1"/>
              <a:t>Collectionsları</a:t>
            </a:r>
            <a:r>
              <a:rPr lang="en-US" dirty="0"/>
              <a:t>, </a:t>
            </a:r>
            <a:r>
              <a:rPr lang="en-US" dirty="0" err="1"/>
              <a:t>Arrayleri</a:t>
            </a:r>
            <a:r>
              <a:rPr lang="en-US" dirty="0"/>
              <a:t> </a:t>
            </a:r>
            <a:r>
              <a:rPr lang="en-US" dirty="0" err="1"/>
              <a:t>gibi</a:t>
            </a:r>
            <a:r>
              <a:rPr lang="en-US" dirty="0"/>
              <a:t> </a:t>
            </a:r>
            <a:r>
              <a:rPr lang="en-US" dirty="0" err="1"/>
              <a:t>çeşitli</a:t>
            </a:r>
            <a:r>
              <a:rPr lang="en-US" dirty="0"/>
              <a:t> I/O </a:t>
            </a:r>
            <a:r>
              <a:rPr lang="en-US" dirty="0" err="1"/>
              <a:t>kaynaklarını</a:t>
            </a:r>
            <a:r>
              <a:rPr lang="en-US" dirty="0"/>
              <a:t> input </a:t>
            </a:r>
            <a:r>
              <a:rPr lang="en-US" dirty="0" err="1"/>
              <a:t>olarak</a:t>
            </a:r>
            <a:r>
              <a:rPr lang="en-US" dirty="0"/>
              <a:t> </a:t>
            </a:r>
            <a:r>
              <a:rPr lang="en-US" dirty="0" err="1"/>
              <a:t>alır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3629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Ardışık</a:t>
            </a:r>
            <a:r>
              <a:rPr lang="en-US" dirty="0"/>
              <a:t> </a:t>
            </a:r>
            <a:r>
              <a:rPr lang="en-US" dirty="0" err="1"/>
              <a:t>Düzen</a:t>
            </a:r>
            <a:r>
              <a:rPr lang="en-US" dirty="0"/>
              <a:t>/</a:t>
            </a:r>
            <a:r>
              <a:rPr lang="en-US" dirty="0" err="1"/>
              <a:t>Aşamalar</a:t>
            </a:r>
            <a:r>
              <a:rPr lang="en-US" dirty="0"/>
              <a:t>- Stream </a:t>
            </a:r>
            <a:r>
              <a:rPr lang="en-US" dirty="0" err="1"/>
              <a:t>operasyonlarının</a:t>
            </a:r>
            <a:r>
              <a:rPr lang="en-US" dirty="0"/>
              <a:t> </a:t>
            </a:r>
            <a:r>
              <a:rPr lang="en-US" dirty="0" err="1"/>
              <a:t>çoğu</a:t>
            </a:r>
            <a:r>
              <a:rPr lang="en-US" dirty="0"/>
              <a:t>, </a:t>
            </a:r>
            <a:r>
              <a:rPr lang="en-US" dirty="0" err="1"/>
              <a:t>sonuçlarının</a:t>
            </a:r>
            <a:r>
              <a:rPr lang="en-US" dirty="0"/>
              <a:t> </a:t>
            </a:r>
            <a:r>
              <a:rPr lang="en-US" dirty="0" err="1"/>
              <a:t>ardışık</a:t>
            </a:r>
            <a:r>
              <a:rPr lang="en-US" dirty="0"/>
              <a:t> </a:t>
            </a:r>
            <a:r>
              <a:rPr lang="en-US" dirty="0" err="1"/>
              <a:t>düzenlenebilir</a:t>
            </a:r>
            <a:r>
              <a:rPr lang="en-US" dirty="0"/>
              <a:t> </a:t>
            </a:r>
            <a:r>
              <a:rPr lang="en-US" dirty="0" err="1"/>
              <a:t>olması</a:t>
            </a:r>
            <a:r>
              <a:rPr lang="en-US" dirty="0"/>
              <a:t> </a:t>
            </a:r>
            <a:r>
              <a:rPr lang="en-US" dirty="0" err="1"/>
              <a:t>için</a:t>
            </a:r>
            <a:r>
              <a:rPr lang="en-US" dirty="0"/>
              <a:t> </a:t>
            </a:r>
            <a:r>
              <a:rPr lang="en-US" dirty="0" err="1"/>
              <a:t>akışın</a:t>
            </a:r>
            <a:r>
              <a:rPr lang="en-US" dirty="0"/>
              <a:t> </a:t>
            </a:r>
            <a:r>
              <a:rPr lang="en-US" dirty="0" err="1"/>
              <a:t>kendisini</a:t>
            </a:r>
            <a:r>
              <a:rPr lang="en-US" dirty="0"/>
              <a:t> </a:t>
            </a:r>
            <a:r>
              <a:rPr lang="en-US" dirty="0" err="1"/>
              <a:t>döndürür</a:t>
            </a:r>
            <a:r>
              <a:rPr lang="en-US" dirty="0"/>
              <a:t>. Bu </a:t>
            </a:r>
            <a:r>
              <a:rPr lang="en-US" dirty="0" err="1"/>
              <a:t>işlemler</a:t>
            </a:r>
            <a:r>
              <a:rPr lang="en-US" dirty="0"/>
              <a:t> </a:t>
            </a:r>
            <a:r>
              <a:rPr lang="en-US" dirty="0" err="1"/>
              <a:t>ara</a:t>
            </a:r>
            <a:r>
              <a:rPr lang="en-US" dirty="0"/>
              <a:t> </a:t>
            </a:r>
            <a:r>
              <a:rPr lang="en-US" dirty="0" err="1"/>
              <a:t>işlemler</a:t>
            </a:r>
            <a:r>
              <a:rPr lang="en-US" dirty="0"/>
              <a:t> </a:t>
            </a:r>
            <a:r>
              <a:rPr lang="en-US" dirty="0" err="1"/>
              <a:t>olarak</a:t>
            </a:r>
            <a:r>
              <a:rPr lang="en-US" dirty="0"/>
              <a:t> </a:t>
            </a:r>
            <a:r>
              <a:rPr lang="en-US" dirty="0" err="1"/>
              <a:t>adlandırılır</a:t>
            </a:r>
            <a:r>
              <a:rPr lang="en-US" dirty="0"/>
              <a:t> </a:t>
            </a:r>
            <a:r>
              <a:rPr lang="en-US" dirty="0" err="1"/>
              <a:t>ve</a:t>
            </a:r>
            <a:r>
              <a:rPr lang="en-US" dirty="0"/>
              <a:t> </a:t>
            </a:r>
            <a:r>
              <a:rPr lang="en-US" dirty="0" err="1"/>
              <a:t>işlevleri</a:t>
            </a:r>
            <a:r>
              <a:rPr lang="en-US" dirty="0"/>
              <a:t> input </a:t>
            </a:r>
            <a:r>
              <a:rPr lang="en-US" dirty="0" err="1"/>
              <a:t>almak</a:t>
            </a:r>
            <a:r>
              <a:rPr lang="en-US" dirty="0"/>
              <a:t>, </a:t>
            </a:r>
            <a:r>
              <a:rPr lang="en-US" dirty="0" err="1"/>
              <a:t>bunları</a:t>
            </a:r>
            <a:r>
              <a:rPr lang="en-US" dirty="0"/>
              <a:t> </a:t>
            </a:r>
            <a:r>
              <a:rPr lang="en-US" dirty="0" err="1"/>
              <a:t>işlemek</a:t>
            </a:r>
            <a:r>
              <a:rPr lang="en-US" dirty="0"/>
              <a:t> </a:t>
            </a:r>
            <a:r>
              <a:rPr lang="en-US" dirty="0" err="1"/>
              <a:t>ve</a:t>
            </a:r>
            <a:r>
              <a:rPr lang="en-US" dirty="0"/>
              <a:t> </a:t>
            </a:r>
            <a:r>
              <a:rPr lang="en-US" dirty="0" err="1"/>
              <a:t>outputu</a:t>
            </a:r>
            <a:r>
              <a:rPr lang="en-US" dirty="0"/>
              <a:t> </a:t>
            </a:r>
            <a:r>
              <a:rPr lang="en-US" dirty="0" err="1"/>
              <a:t>hedefe</a:t>
            </a:r>
            <a:r>
              <a:rPr lang="en-US" dirty="0"/>
              <a:t> </a:t>
            </a:r>
            <a:r>
              <a:rPr lang="en-US" dirty="0" err="1"/>
              <a:t>döndürmektir</a:t>
            </a:r>
            <a:r>
              <a:rPr lang="en-US" dirty="0"/>
              <a:t>. Collect() </a:t>
            </a:r>
            <a:r>
              <a:rPr lang="en-US" dirty="0" err="1"/>
              <a:t>yöntemi</a:t>
            </a:r>
            <a:r>
              <a:rPr lang="en-US" dirty="0"/>
              <a:t>, </a:t>
            </a:r>
            <a:r>
              <a:rPr lang="en-US" dirty="0" err="1"/>
              <a:t>streamin</a:t>
            </a:r>
            <a:r>
              <a:rPr lang="en-US" dirty="0"/>
              <a:t> </a:t>
            </a:r>
            <a:r>
              <a:rPr lang="en-US" dirty="0" err="1"/>
              <a:t>sonunu</a:t>
            </a:r>
            <a:r>
              <a:rPr lang="en-US" dirty="0"/>
              <a:t> </a:t>
            </a:r>
            <a:r>
              <a:rPr lang="en-US" dirty="0" err="1"/>
              <a:t>işaretlemek</a:t>
            </a:r>
            <a:r>
              <a:rPr lang="en-US" dirty="0"/>
              <a:t> </a:t>
            </a:r>
            <a:r>
              <a:rPr lang="en-US" dirty="0" err="1"/>
              <a:t>için</a:t>
            </a:r>
            <a:r>
              <a:rPr lang="en-US" dirty="0"/>
              <a:t> pipeline </a:t>
            </a:r>
            <a:r>
              <a:rPr lang="en-US" dirty="0" err="1"/>
              <a:t>işleminin</a:t>
            </a:r>
            <a:r>
              <a:rPr lang="en-US" dirty="0"/>
              <a:t> </a:t>
            </a:r>
            <a:r>
              <a:rPr lang="en-US" dirty="0" err="1"/>
              <a:t>sonunda</a:t>
            </a:r>
            <a:r>
              <a:rPr lang="en-US" dirty="0"/>
              <a:t> </a:t>
            </a:r>
            <a:r>
              <a:rPr lang="en-US" dirty="0" err="1"/>
              <a:t>bulunan</a:t>
            </a:r>
            <a:r>
              <a:rPr lang="en-US" dirty="0"/>
              <a:t> </a:t>
            </a:r>
            <a:r>
              <a:rPr lang="en-US" dirty="0" err="1"/>
              <a:t>bir</a:t>
            </a:r>
            <a:r>
              <a:rPr lang="en-US" dirty="0"/>
              <a:t> terminal </a:t>
            </a:r>
            <a:r>
              <a:rPr lang="en-US" dirty="0" err="1"/>
              <a:t>operasyonudur</a:t>
            </a:r>
            <a:r>
              <a:rPr lang="en-US" dirty="0"/>
              <a:t>.</a:t>
            </a:r>
          </a:p>
          <a:p>
            <a:pPr marL="171450" lvl="0" indent="-171450" algn="l" rtl="0">
              <a:spcBef>
                <a:spcPts val="0"/>
              </a:spcBef>
              <a:spcAft>
                <a:spcPts val="0"/>
              </a:spcAft>
              <a:buFontTx/>
              <a:buChar char="-"/>
            </a:pPr>
            <a:r>
              <a:rPr lang="en-US" dirty="0" err="1"/>
              <a:t>Otomatik</a:t>
            </a:r>
            <a:r>
              <a:rPr lang="en-US" dirty="0"/>
              <a:t> </a:t>
            </a:r>
            <a:r>
              <a:rPr lang="en-US" dirty="0" err="1"/>
              <a:t>yinelemeler</a:t>
            </a:r>
            <a:r>
              <a:rPr lang="en-US" dirty="0"/>
              <a:t> - Stream </a:t>
            </a:r>
            <a:r>
              <a:rPr lang="en-US" dirty="0" err="1"/>
              <a:t>operasyonları</a:t>
            </a:r>
            <a:r>
              <a:rPr lang="en-US" dirty="0"/>
              <a:t>, explicit </a:t>
            </a:r>
            <a:r>
              <a:rPr lang="en-US" dirty="0" err="1"/>
              <a:t>iterationların</a:t>
            </a:r>
            <a:r>
              <a:rPr lang="en-US" dirty="0"/>
              <a:t> </a:t>
            </a:r>
            <a:r>
              <a:rPr lang="en-US" dirty="0" err="1"/>
              <a:t>gerekli</a:t>
            </a:r>
            <a:r>
              <a:rPr lang="en-US" dirty="0"/>
              <a:t> </a:t>
            </a:r>
            <a:r>
              <a:rPr lang="en-US" dirty="0" err="1"/>
              <a:t>olduğu</a:t>
            </a:r>
            <a:r>
              <a:rPr lang="en-US" dirty="0"/>
              <a:t> </a:t>
            </a:r>
            <a:r>
              <a:rPr lang="en-US" dirty="0" err="1"/>
              <a:t>collectionsların</a:t>
            </a:r>
            <a:r>
              <a:rPr lang="en-US" dirty="0"/>
              <a:t> </a:t>
            </a:r>
            <a:r>
              <a:rPr lang="en-US" dirty="0" err="1"/>
              <a:t>aksine</a:t>
            </a:r>
            <a:r>
              <a:rPr lang="en-US" dirty="0"/>
              <a:t>, </a:t>
            </a:r>
            <a:r>
              <a:rPr lang="en-US" dirty="0" err="1"/>
              <a:t>iterasyonları</a:t>
            </a:r>
            <a:r>
              <a:rPr lang="en-US" dirty="0"/>
              <a:t> </a:t>
            </a:r>
            <a:r>
              <a:rPr lang="en-US" dirty="0" err="1"/>
              <a:t>sağlanan</a:t>
            </a:r>
            <a:r>
              <a:rPr lang="en-US" dirty="0"/>
              <a:t> </a:t>
            </a:r>
            <a:r>
              <a:rPr lang="en-US" dirty="0" err="1"/>
              <a:t>kaynak</a:t>
            </a:r>
            <a:r>
              <a:rPr lang="en-US" dirty="0"/>
              <a:t> </a:t>
            </a:r>
            <a:r>
              <a:rPr lang="en-US" dirty="0" err="1"/>
              <a:t>öğeler</a:t>
            </a:r>
            <a:r>
              <a:rPr lang="en-US" dirty="0"/>
              <a:t> </a:t>
            </a:r>
            <a:r>
              <a:rPr lang="en-US" dirty="0" err="1"/>
              <a:t>üzerinden</a:t>
            </a:r>
            <a:r>
              <a:rPr lang="en-US" dirty="0"/>
              <a:t> </a:t>
            </a:r>
            <a:r>
              <a:rPr lang="en-US" dirty="0" err="1"/>
              <a:t>dahili</a:t>
            </a:r>
            <a:r>
              <a:rPr lang="en-US" dirty="0"/>
              <a:t> </a:t>
            </a:r>
            <a:r>
              <a:rPr lang="en-US" dirty="0" err="1"/>
              <a:t>olarak</a:t>
            </a:r>
            <a:r>
              <a:rPr lang="en-US" dirty="0"/>
              <a:t> </a:t>
            </a:r>
            <a:r>
              <a:rPr lang="en-US" dirty="0" err="1"/>
              <a:t>gerçekleştirir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66095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Collection </a:t>
            </a:r>
            <a:r>
              <a:rPr lang="en-US" dirty="0" err="1"/>
              <a:t>interfacende</a:t>
            </a:r>
            <a:r>
              <a:rPr lang="en-US" dirty="0"/>
              <a:t> </a:t>
            </a:r>
            <a:r>
              <a:rPr lang="en-US" dirty="0" err="1"/>
              <a:t>bir</a:t>
            </a:r>
            <a:r>
              <a:rPr lang="en-US" dirty="0"/>
              <a:t> stream </a:t>
            </a:r>
            <a:r>
              <a:rPr lang="en-US" dirty="0" err="1"/>
              <a:t>oluşturmak</a:t>
            </a:r>
            <a:r>
              <a:rPr lang="en-US" dirty="0"/>
              <a:t> </a:t>
            </a:r>
            <a:r>
              <a:rPr lang="en-US" dirty="0" err="1"/>
              <a:t>için</a:t>
            </a:r>
            <a:r>
              <a:rPr lang="en-US" dirty="0"/>
              <a:t> </a:t>
            </a:r>
            <a:r>
              <a:rPr lang="en-US" dirty="0" err="1"/>
              <a:t>iki</a:t>
            </a:r>
            <a:r>
              <a:rPr lang="en-US" dirty="0"/>
              <a:t> method </a:t>
            </a:r>
            <a:r>
              <a:rPr lang="en-US" dirty="0" err="1"/>
              <a:t>vardır</a:t>
            </a:r>
            <a:r>
              <a:rPr lang="en-US" dirty="0"/>
              <a:t>.</a:t>
            </a:r>
          </a:p>
          <a:p>
            <a:pPr marL="171450" lvl="0" indent="-171450" algn="l" rtl="0">
              <a:spcBef>
                <a:spcPts val="0"/>
              </a:spcBef>
              <a:spcAft>
                <a:spcPts val="0"/>
              </a:spcAft>
              <a:buFontTx/>
              <a:buChar char="-"/>
            </a:pPr>
            <a:r>
              <a:rPr lang="en-US" dirty="0"/>
              <a:t>stream() – </a:t>
            </a:r>
            <a:r>
              <a:rPr lang="en-US" dirty="0" err="1"/>
              <a:t>Collectionı</a:t>
            </a:r>
            <a:r>
              <a:rPr lang="en-US" dirty="0"/>
              <a:t> source </a:t>
            </a:r>
            <a:r>
              <a:rPr lang="en-US" dirty="0" err="1"/>
              <a:t>olarak</a:t>
            </a:r>
            <a:r>
              <a:rPr lang="en-US" dirty="0"/>
              <a:t> </a:t>
            </a:r>
            <a:r>
              <a:rPr lang="en-US" dirty="0" err="1"/>
              <a:t>kabul</a:t>
            </a:r>
            <a:r>
              <a:rPr lang="en-US" dirty="0"/>
              <a:t> </a:t>
            </a:r>
            <a:r>
              <a:rPr lang="en-US" dirty="0" err="1"/>
              <a:t>eden</a:t>
            </a:r>
            <a:r>
              <a:rPr lang="en-US" dirty="0"/>
              <a:t> </a:t>
            </a:r>
            <a:r>
              <a:rPr lang="en-US" dirty="0" err="1"/>
              <a:t>sıralı</a:t>
            </a:r>
            <a:r>
              <a:rPr lang="en-US" dirty="0"/>
              <a:t> </a:t>
            </a:r>
            <a:r>
              <a:rPr lang="en-US" dirty="0" err="1"/>
              <a:t>bir</a:t>
            </a:r>
            <a:r>
              <a:rPr lang="en-US" dirty="0"/>
              <a:t> </a:t>
            </a:r>
            <a:r>
              <a:rPr lang="en-US" dirty="0" err="1"/>
              <a:t>akış</a:t>
            </a:r>
            <a:r>
              <a:rPr lang="en-US" dirty="0"/>
              <a:t> </a:t>
            </a:r>
            <a:r>
              <a:rPr lang="en-US" dirty="0" err="1"/>
              <a:t>döndürür</a:t>
            </a:r>
            <a:r>
              <a:rPr lang="en-US" dirty="0"/>
              <a:t>, sequential stream.</a:t>
            </a:r>
          </a:p>
          <a:p>
            <a:pPr marL="171450" lvl="0" indent="-171450" algn="l" rtl="0">
              <a:spcBef>
                <a:spcPts val="0"/>
              </a:spcBef>
              <a:spcAft>
                <a:spcPts val="0"/>
              </a:spcAft>
              <a:buFontTx/>
              <a:buChar char="-"/>
            </a:pPr>
            <a:r>
              <a:rPr lang="en-US" dirty="0" err="1"/>
              <a:t>parallelStream</a:t>
            </a:r>
            <a:r>
              <a:rPr lang="en-US" dirty="0"/>
              <a:t>() – </a:t>
            </a:r>
            <a:r>
              <a:rPr lang="en-US" dirty="0" err="1"/>
              <a:t>Collectionı</a:t>
            </a:r>
            <a:r>
              <a:rPr lang="en-US" dirty="0"/>
              <a:t> source </a:t>
            </a:r>
            <a:r>
              <a:rPr lang="en-US" dirty="0" err="1"/>
              <a:t>olarak</a:t>
            </a:r>
            <a:r>
              <a:rPr lang="en-US" dirty="0"/>
              <a:t> </a:t>
            </a:r>
            <a:r>
              <a:rPr lang="en-US" dirty="0" err="1"/>
              <a:t>kabul</a:t>
            </a:r>
            <a:r>
              <a:rPr lang="en-US" dirty="0"/>
              <a:t> </a:t>
            </a:r>
            <a:r>
              <a:rPr lang="en-US" dirty="0" err="1"/>
              <a:t>eden</a:t>
            </a:r>
            <a:r>
              <a:rPr lang="en-US" dirty="0"/>
              <a:t> </a:t>
            </a:r>
            <a:r>
              <a:rPr lang="en-US" dirty="0" err="1"/>
              <a:t>paralel</a:t>
            </a:r>
            <a:r>
              <a:rPr lang="en-US" dirty="0"/>
              <a:t> </a:t>
            </a:r>
            <a:r>
              <a:rPr lang="en-US" dirty="0" err="1"/>
              <a:t>bir</a:t>
            </a:r>
            <a:r>
              <a:rPr lang="en-US" dirty="0"/>
              <a:t> </a:t>
            </a:r>
            <a:r>
              <a:rPr lang="en-US" dirty="0" err="1"/>
              <a:t>Akış</a:t>
            </a:r>
            <a:r>
              <a:rPr lang="en-US" dirty="0"/>
              <a:t> </a:t>
            </a:r>
            <a:r>
              <a:rPr lang="en-US" dirty="0" err="1"/>
              <a:t>döndürür</a:t>
            </a:r>
            <a:r>
              <a:rPr lang="en-US" dirty="0"/>
              <a:t> parallel stream.</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624830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454297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Map </a:t>
            </a:r>
            <a:r>
              <a:rPr lang="en-US" dirty="0" err="1"/>
              <a:t>metodu</a:t>
            </a:r>
            <a:r>
              <a:rPr lang="en-US" dirty="0"/>
              <a:t>, her </a:t>
            </a:r>
            <a:r>
              <a:rPr lang="en-US" dirty="0" err="1"/>
              <a:t>öğeyi</a:t>
            </a:r>
            <a:r>
              <a:rPr lang="en-US" dirty="0"/>
              <a:t> </a:t>
            </a:r>
            <a:r>
              <a:rPr lang="en-US" dirty="0" err="1"/>
              <a:t>karşılık</a:t>
            </a:r>
            <a:r>
              <a:rPr lang="en-US" dirty="0"/>
              <a:t> </a:t>
            </a:r>
            <a:r>
              <a:rPr lang="en-US" dirty="0" err="1"/>
              <a:t>gelen</a:t>
            </a:r>
            <a:r>
              <a:rPr lang="en-US" dirty="0"/>
              <a:t> </a:t>
            </a:r>
            <a:r>
              <a:rPr lang="en-US" dirty="0" err="1"/>
              <a:t>sonuca</a:t>
            </a:r>
            <a:r>
              <a:rPr lang="en-US" dirty="0"/>
              <a:t> </a:t>
            </a:r>
            <a:r>
              <a:rPr lang="en-US" dirty="0" err="1"/>
              <a:t>eşlemek</a:t>
            </a:r>
            <a:r>
              <a:rPr lang="en-US" dirty="0"/>
              <a:t> </a:t>
            </a:r>
            <a:r>
              <a:rPr lang="en-US" dirty="0" err="1"/>
              <a:t>için</a:t>
            </a:r>
            <a:r>
              <a:rPr lang="en-US" dirty="0"/>
              <a:t> </a:t>
            </a:r>
            <a:r>
              <a:rPr lang="en-US" dirty="0" err="1"/>
              <a:t>kullanılır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566284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01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3158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6817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99402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Collectors, </a:t>
            </a:r>
            <a:r>
              <a:rPr lang="en-US" dirty="0" err="1"/>
              <a:t>bir</a:t>
            </a:r>
            <a:r>
              <a:rPr lang="en-US" dirty="0"/>
              <a:t> </a:t>
            </a:r>
            <a:r>
              <a:rPr lang="en-US" dirty="0" err="1"/>
              <a:t>akışın</a:t>
            </a:r>
            <a:r>
              <a:rPr lang="en-US" dirty="0"/>
              <a:t> </a:t>
            </a:r>
            <a:r>
              <a:rPr lang="en-US" dirty="0" err="1"/>
              <a:t>öğeleri</a:t>
            </a:r>
            <a:r>
              <a:rPr lang="en-US" dirty="0"/>
              <a:t> </a:t>
            </a:r>
            <a:r>
              <a:rPr lang="en-US" dirty="0" err="1"/>
              <a:t>üzerinde</a:t>
            </a:r>
            <a:r>
              <a:rPr lang="en-US" dirty="0"/>
              <a:t> </a:t>
            </a:r>
            <a:r>
              <a:rPr lang="en-US" dirty="0" err="1"/>
              <a:t>işlemenin</a:t>
            </a:r>
            <a:r>
              <a:rPr lang="en-US" dirty="0"/>
              <a:t> </a:t>
            </a:r>
            <a:r>
              <a:rPr lang="en-US" dirty="0" err="1"/>
              <a:t>sonucunu</a:t>
            </a:r>
            <a:r>
              <a:rPr lang="en-US" dirty="0"/>
              <a:t> </a:t>
            </a:r>
            <a:r>
              <a:rPr lang="en-US" dirty="0" err="1"/>
              <a:t>birleştirmek</a:t>
            </a:r>
            <a:r>
              <a:rPr lang="en-US" dirty="0"/>
              <a:t> </a:t>
            </a:r>
            <a:r>
              <a:rPr lang="en-US" dirty="0" err="1"/>
              <a:t>için</a:t>
            </a:r>
            <a:r>
              <a:rPr lang="en-US" dirty="0"/>
              <a:t> </a:t>
            </a:r>
            <a:r>
              <a:rPr lang="en-US" dirty="0" err="1"/>
              <a:t>kullanılır</a:t>
            </a:r>
            <a:r>
              <a:rPr lang="en-US" dirty="0"/>
              <a:t>. </a:t>
            </a:r>
            <a:r>
              <a:rPr lang="en-US" dirty="0" err="1"/>
              <a:t>Collectorlar</a:t>
            </a:r>
            <a:r>
              <a:rPr lang="en-US" dirty="0"/>
              <a:t>, </a:t>
            </a:r>
            <a:r>
              <a:rPr lang="en-US" dirty="0" err="1"/>
              <a:t>bir</a:t>
            </a:r>
            <a:r>
              <a:rPr lang="en-US" dirty="0"/>
              <a:t> </a:t>
            </a:r>
            <a:r>
              <a:rPr lang="en-US" dirty="0" err="1"/>
              <a:t>liste</a:t>
            </a:r>
            <a:r>
              <a:rPr lang="en-US" dirty="0"/>
              <a:t> </a:t>
            </a:r>
            <a:r>
              <a:rPr lang="en-US" dirty="0" err="1"/>
              <a:t>veya</a:t>
            </a:r>
            <a:r>
              <a:rPr lang="en-US" dirty="0"/>
              <a:t> string </a:t>
            </a:r>
            <a:r>
              <a:rPr lang="en-US" dirty="0" err="1"/>
              <a:t>döndürmek</a:t>
            </a:r>
            <a:r>
              <a:rPr lang="en-US" dirty="0"/>
              <a:t> </a:t>
            </a:r>
            <a:r>
              <a:rPr lang="en-US" dirty="0" err="1"/>
              <a:t>için</a:t>
            </a:r>
            <a:r>
              <a:rPr lang="en-US" dirty="0"/>
              <a:t> </a:t>
            </a:r>
            <a:r>
              <a:rPr lang="en-US" dirty="0" err="1"/>
              <a:t>kullanılabilir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229777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Akış</a:t>
            </a:r>
            <a:r>
              <a:rPr lang="en-US" dirty="0"/>
              <a:t> </a:t>
            </a:r>
            <a:r>
              <a:rPr lang="en-US" dirty="0" err="1"/>
              <a:t>işleme</a:t>
            </a:r>
            <a:r>
              <a:rPr lang="en-US" dirty="0"/>
              <a:t> stream processing </a:t>
            </a:r>
            <a:r>
              <a:rPr lang="en-US" dirty="0" err="1"/>
              <a:t>yapılırken</a:t>
            </a:r>
            <a:r>
              <a:rPr lang="en-US" dirty="0"/>
              <a:t> </a:t>
            </a:r>
            <a:r>
              <a:rPr lang="en-US" dirty="0" err="1"/>
              <a:t>tüm</a:t>
            </a:r>
            <a:r>
              <a:rPr lang="en-US" dirty="0"/>
              <a:t> </a:t>
            </a:r>
            <a:r>
              <a:rPr lang="en-US" dirty="0" err="1"/>
              <a:t>istatistikleri</a:t>
            </a:r>
            <a:r>
              <a:rPr lang="en-US" dirty="0"/>
              <a:t> </a:t>
            </a:r>
            <a:r>
              <a:rPr lang="en-US" dirty="0" err="1"/>
              <a:t>hesaplar</a:t>
            </a: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40170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[T.C. </a:t>
            </a:r>
            <a:r>
              <a:rPr lang="en-US" dirty="0" err="1"/>
              <a:t>sanayi</a:t>
            </a:r>
            <a:r>
              <a:rPr lang="en-US" dirty="0"/>
              <a:t> VE </a:t>
            </a:r>
            <a:r>
              <a:rPr lang="en-US" dirty="0" err="1"/>
              <a:t>teknoloji</a:t>
            </a:r>
            <a:r>
              <a:rPr lang="en-US" dirty="0"/>
              <a:t> BAKANLIĞI, STB, TÜBİTAK, TÜBİTAK, TÜBİTAK, </a:t>
            </a:r>
            <a:r>
              <a:rPr lang="en-US" dirty="0" err="1"/>
              <a:t>BilGEm</a:t>
            </a:r>
            <a:r>
              <a:rPr lang="en-US" dirty="0"/>
              <a:t>, YTE, </a:t>
            </a:r>
            <a:r>
              <a:rPr lang="en-US" dirty="0" err="1"/>
              <a:t>Yazılım</a:t>
            </a:r>
            <a:r>
              <a:rPr lang="en-US" dirty="0"/>
              <a:t>, </a:t>
            </a:r>
            <a:r>
              <a:rPr lang="en-US" dirty="0" err="1"/>
              <a:t>yazılım</a:t>
            </a:r>
            <a:r>
              <a:rPr lang="en-US" dirty="0"/>
              <a:t>, YAZILIM,      ,  , , </a:t>
            </a:r>
            <a:r>
              <a:rPr lang="en-US" dirty="0" err="1"/>
              <a:t>Teknolojileri</a:t>
            </a:r>
            <a:r>
              <a:rPr lang="en-US" dirty="0"/>
              <a:t>, </a:t>
            </a:r>
            <a:r>
              <a:rPr lang="en-US" dirty="0" err="1"/>
              <a:t>Araştırma</a:t>
            </a:r>
            <a:r>
              <a:rPr lang="en-US" dirty="0"/>
              <a:t>, </a:t>
            </a:r>
            <a:r>
              <a:rPr lang="en-US" dirty="0" err="1"/>
              <a:t>Enstitüsü</a:t>
            </a:r>
            <a:r>
              <a:rPr lang="en-US" dirty="0"/>
              <a:t>, java, stream]</a:t>
            </a:r>
          </a:p>
          <a:p>
            <a:pPr marL="171450" lvl="0" indent="-171450" algn="l" rtl="0">
              <a:spcBef>
                <a:spcPts val="0"/>
              </a:spcBef>
              <a:spcAft>
                <a:spcPts val="0"/>
              </a:spcAft>
              <a:buFontTx/>
              <a:buChar char="-"/>
            </a:pPr>
            <a:r>
              <a:rPr lang="en-US" dirty="0"/>
              <a:t>[YAZILIM, YAZILIM, YAZILIM, TÜBİTAK, T.C. SANAYI VE TEKNOLOJI BAKANLIĞI, STREAM, JAVA, ARAŞTIRMA]</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93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0361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43024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024013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60077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899858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81291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Optional, not-null </a:t>
            </a:r>
            <a:r>
              <a:rPr lang="en-US" dirty="0" err="1"/>
              <a:t>objeleri</a:t>
            </a:r>
            <a:r>
              <a:rPr lang="en-US" dirty="0"/>
              <a:t> </a:t>
            </a:r>
            <a:r>
              <a:rPr lang="en-US" dirty="0" err="1"/>
              <a:t>içermek</a:t>
            </a:r>
            <a:r>
              <a:rPr lang="en-US" dirty="0"/>
              <a:t> </a:t>
            </a:r>
            <a:r>
              <a:rPr lang="en-US" dirty="0" err="1"/>
              <a:t>için</a:t>
            </a:r>
            <a:r>
              <a:rPr lang="en-US" dirty="0"/>
              <a:t> </a:t>
            </a:r>
            <a:r>
              <a:rPr lang="en-US" dirty="0" err="1"/>
              <a:t>kullanılan</a:t>
            </a:r>
            <a:r>
              <a:rPr lang="en-US" dirty="0"/>
              <a:t> </a:t>
            </a:r>
            <a:r>
              <a:rPr lang="en-US" dirty="0" err="1"/>
              <a:t>bir</a:t>
            </a:r>
            <a:r>
              <a:rPr lang="en-US" dirty="0"/>
              <a:t> container </a:t>
            </a:r>
            <a:r>
              <a:rPr lang="en-US" dirty="0" err="1"/>
              <a:t>objesidir</a:t>
            </a:r>
            <a:r>
              <a:rPr lang="en-US" dirty="0"/>
              <a:t>.</a:t>
            </a:r>
          </a:p>
          <a:p>
            <a:pPr marL="171450" lvl="0" indent="-171450" algn="l" rtl="0">
              <a:spcBef>
                <a:spcPts val="0"/>
              </a:spcBef>
              <a:spcAft>
                <a:spcPts val="0"/>
              </a:spcAft>
              <a:buFontTx/>
              <a:buChar char="-"/>
            </a:pPr>
            <a:r>
              <a:rPr lang="en-US" dirty="0"/>
              <a:t>Optional object, </a:t>
            </a:r>
            <a:r>
              <a:rPr lang="en-US" dirty="0" err="1"/>
              <a:t>boş</a:t>
            </a:r>
            <a:r>
              <a:rPr lang="en-US" dirty="0"/>
              <a:t> </a:t>
            </a:r>
            <a:r>
              <a:rPr lang="en-US" dirty="0" err="1"/>
              <a:t>değeri</a:t>
            </a:r>
            <a:r>
              <a:rPr lang="en-US" dirty="0"/>
              <a:t> </a:t>
            </a:r>
            <a:r>
              <a:rPr lang="en-US" dirty="0" err="1"/>
              <a:t>olan</a:t>
            </a:r>
            <a:r>
              <a:rPr lang="en-US" dirty="0"/>
              <a:t> </a:t>
            </a:r>
            <a:r>
              <a:rPr lang="en-US" dirty="0" err="1"/>
              <a:t>nullı</a:t>
            </a:r>
            <a:r>
              <a:rPr lang="en-US" dirty="0"/>
              <a:t> </a:t>
            </a:r>
            <a:r>
              <a:rPr lang="en-US" dirty="0" err="1"/>
              <a:t>temsil</a:t>
            </a:r>
            <a:r>
              <a:rPr lang="en-US" dirty="0"/>
              <a:t> </a:t>
            </a:r>
            <a:r>
              <a:rPr lang="en-US" dirty="0" err="1"/>
              <a:t>etmek</a:t>
            </a:r>
            <a:r>
              <a:rPr lang="en-US" dirty="0"/>
              <a:t> </a:t>
            </a:r>
            <a:r>
              <a:rPr lang="en-US" dirty="0" err="1"/>
              <a:t>için</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a:t>Bu </a:t>
            </a:r>
            <a:r>
              <a:rPr lang="en-US" dirty="0" err="1"/>
              <a:t>sınıf</a:t>
            </a:r>
            <a:r>
              <a:rPr lang="en-US" dirty="0"/>
              <a:t>, null </a:t>
            </a:r>
            <a:r>
              <a:rPr lang="en-US" dirty="0" err="1"/>
              <a:t>değerleri</a:t>
            </a:r>
            <a:r>
              <a:rPr lang="en-US" dirty="0"/>
              <a:t> </a:t>
            </a:r>
            <a:r>
              <a:rPr lang="en-US" dirty="0" err="1"/>
              <a:t>kontrol</a:t>
            </a:r>
            <a:r>
              <a:rPr lang="en-US" dirty="0"/>
              <a:t> </a:t>
            </a:r>
            <a:r>
              <a:rPr lang="en-US" dirty="0" err="1"/>
              <a:t>etmek</a:t>
            </a:r>
            <a:r>
              <a:rPr lang="en-US" dirty="0"/>
              <a:t> </a:t>
            </a:r>
            <a:r>
              <a:rPr lang="en-US" dirty="0" err="1"/>
              <a:t>yerine</a:t>
            </a:r>
            <a:r>
              <a:rPr lang="en-US" dirty="0"/>
              <a:t>, </a:t>
            </a:r>
            <a:r>
              <a:rPr lang="en-US" dirty="0" err="1"/>
              <a:t>kodun</a:t>
            </a:r>
            <a:r>
              <a:rPr lang="en-US" dirty="0"/>
              <a:t> </a:t>
            </a:r>
            <a:r>
              <a:rPr lang="en-US" dirty="0" err="1"/>
              <a:t>valuesu</a:t>
            </a:r>
            <a:r>
              <a:rPr lang="en-US" dirty="0"/>
              <a:t> "</a:t>
            </a:r>
            <a:r>
              <a:rPr lang="en-US" dirty="0" err="1"/>
              <a:t>mevcut</a:t>
            </a:r>
            <a:r>
              <a:rPr lang="en-US" dirty="0"/>
              <a:t>" </a:t>
            </a:r>
            <a:r>
              <a:rPr lang="en-US" dirty="0" err="1"/>
              <a:t>veya</a:t>
            </a:r>
            <a:r>
              <a:rPr lang="en-US" dirty="0"/>
              <a:t> "</a:t>
            </a:r>
            <a:r>
              <a:rPr lang="en-US" dirty="0" err="1"/>
              <a:t>mevcut</a:t>
            </a:r>
            <a:r>
              <a:rPr lang="en-US" dirty="0"/>
              <a:t> </a:t>
            </a:r>
            <a:r>
              <a:rPr lang="en-US" dirty="0" err="1"/>
              <a:t>değil</a:t>
            </a:r>
            <a:r>
              <a:rPr lang="en-US" dirty="0"/>
              <a:t>" </a:t>
            </a:r>
            <a:r>
              <a:rPr lang="en-US" dirty="0" err="1"/>
              <a:t>olarak</a:t>
            </a:r>
            <a:r>
              <a:rPr lang="en-US" dirty="0"/>
              <a:t> </a:t>
            </a:r>
            <a:r>
              <a:rPr lang="en-US" dirty="0" err="1"/>
              <a:t>işlemesini</a:t>
            </a:r>
            <a:r>
              <a:rPr lang="en-US" dirty="0"/>
              <a:t> </a:t>
            </a:r>
            <a:r>
              <a:rPr lang="en-US" dirty="0" err="1"/>
              <a:t>kolaylaştırmak</a:t>
            </a:r>
            <a:r>
              <a:rPr lang="en-US" dirty="0"/>
              <a:t> </a:t>
            </a:r>
            <a:r>
              <a:rPr lang="en-US" dirty="0" err="1"/>
              <a:t>için</a:t>
            </a:r>
            <a:r>
              <a:rPr lang="en-US" dirty="0"/>
              <a:t> </a:t>
            </a:r>
            <a:r>
              <a:rPr lang="en-US" dirty="0" err="1"/>
              <a:t>çeşitli</a:t>
            </a:r>
            <a:r>
              <a:rPr lang="en-US" dirty="0"/>
              <a:t> </a:t>
            </a:r>
            <a:r>
              <a:rPr lang="en-US" dirty="0" err="1"/>
              <a:t>yardımcı</a:t>
            </a:r>
            <a:r>
              <a:rPr lang="en-US" dirty="0"/>
              <a:t> </a:t>
            </a:r>
            <a:r>
              <a:rPr lang="en-US" dirty="0" err="1"/>
              <a:t>yöntemlere</a:t>
            </a:r>
            <a:r>
              <a:rPr lang="en-US" dirty="0"/>
              <a:t> </a:t>
            </a:r>
            <a:r>
              <a:rPr lang="en-US" dirty="0" err="1"/>
              <a:t>sahiptir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88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err="1">
                <a:solidFill>
                  <a:srgbClr val="BDC1C6"/>
                </a:solidFill>
                <a:effectLst/>
                <a:latin typeface="Calibri" panose="020F0502020204030204" pitchFamily="34" charset="0"/>
                <a:cs typeface="Calibri" panose="020F0502020204030204" pitchFamily="34" charset="0"/>
              </a:rPr>
              <a:t>Nesne</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yönelimli</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programlama</a:t>
            </a:r>
            <a:r>
              <a:rPr lang="en-US" b="0" i="0" dirty="0">
                <a:solidFill>
                  <a:srgbClr val="BDC1C6"/>
                </a:solidFill>
                <a:effectLst/>
                <a:latin typeface="Calibri" panose="020F0502020204030204" pitchFamily="34" charset="0"/>
                <a:cs typeface="Calibri" panose="020F0502020204030204" pitchFamily="34" charset="0"/>
              </a:rPr>
              <a:t>, Her </a:t>
            </a:r>
            <a:r>
              <a:rPr lang="en-US" b="0" i="0" dirty="0" err="1">
                <a:solidFill>
                  <a:srgbClr val="BDC1C6"/>
                </a:solidFill>
                <a:effectLst/>
                <a:latin typeface="Calibri" panose="020F0502020204030204" pitchFamily="34" charset="0"/>
                <a:cs typeface="Calibri" panose="020F0502020204030204" pitchFamily="34" charset="0"/>
              </a:rPr>
              <a:t>işlevin</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nesneler</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olarak</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soyutlandığı</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bir</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programlama</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yaklaşımıdır</a:t>
            </a:r>
            <a:r>
              <a:rPr lang="en-US" b="0" i="0" dirty="0">
                <a:solidFill>
                  <a:srgbClr val="BDC1C6"/>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r>
              <a:rPr lang="en-US" b="0" i="0" dirty="0" err="1">
                <a:solidFill>
                  <a:srgbClr val="BDC1C6"/>
                </a:solidFill>
                <a:effectLst/>
                <a:latin typeface="Calibri" panose="020F0502020204030204" pitchFamily="34" charset="0"/>
                <a:cs typeface="Calibri" panose="020F0502020204030204" pitchFamily="34" charset="0"/>
              </a:rPr>
              <a:t>Güçlü</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kuvvetli</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hatasız</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ve</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güvenilir</a:t>
            </a:r>
            <a:endParaRPr lang="en-US" b="0" i="0" dirty="0">
              <a:solidFill>
                <a:srgbClr val="BDC1C6"/>
              </a:solidFill>
              <a:effectLs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b="0" i="0" dirty="0">
                <a:solidFill>
                  <a:srgbClr val="BDC1C6"/>
                </a:solidFill>
                <a:effectLst/>
                <a:latin typeface="Calibri" panose="020F0502020204030204" pitchFamily="34" charset="0"/>
                <a:cs typeface="Calibri" panose="020F0502020204030204" pitchFamily="34" charset="0"/>
              </a:rPr>
              <a:t>Platform </a:t>
            </a:r>
            <a:r>
              <a:rPr lang="en-US" b="0" i="0" dirty="0" err="1">
                <a:solidFill>
                  <a:srgbClr val="BDC1C6"/>
                </a:solidFill>
                <a:effectLst/>
                <a:latin typeface="Calibri" panose="020F0502020204030204" pitchFamily="34" charset="0"/>
                <a:cs typeface="Calibri" panose="020F0502020204030204" pitchFamily="34" charset="0"/>
              </a:rPr>
              <a:t>bağımsızlığı</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vardır</a:t>
            </a:r>
            <a:r>
              <a:rPr lang="en-US" b="0" i="0" dirty="0">
                <a:solidFill>
                  <a:srgbClr val="BDC1C6"/>
                </a:solidFill>
                <a:effectLst/>
                <a:latin typeface="Calibri" panose="020F0502020204030204" pitchFamily="34" charset="0"/>
                <a:cs typeface="Calibri" panose="020F0502020204030204" pitchFamily="34" charset="0"/>
              </a:rPr>
              <a:t> her </a:t>
            </a:r>
            <a:r>
              <a:rPr lang="en-US" b="0" i="0" dirty="0" err="1">
                <a:solidFill>
                  <a:srgbClr val="BDC1C6"/>
                </a:solidFill>
                <a:effectLst/>
                <a:latin typeface="Calibri" panose="020F0502020204030204" pitchFamily="34" charset="0"/>
                <a:cs typeface="Calibri" panose="020F0502020204030204" pitchFamily="34" charset="0"/>
              </a:rPr>
              <a:t>işletim</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sisteminde</a:t>
            </a:r>
            <a:r>
              <a:rPr lang="en-US" b="0" i="0" dirty="0">
                <a:solidFill>
                  <a:srgbClr val="BDC1C6"/>
                </a:solidFill>
                <a:effectLst/>
                <a:latin typeface="Calibri" panose="020F0502020204030204" pitchFamily="34" charset="0"/>
                <a:cs typeface="Calibri" panose="020F0502020204030204" pitchFamily="34" charset="0"/>
              </a:rPr>
              <a:t> </a:t>
            </a:r>
            <a:r>
              <a:rPr lang="en-US" b="0" i="0" dirty="0" err="1">
                <a:solidFill>
                  <a:srgbClr val="BDC1C6"/>
                </a:solidFill>
                <a:effectLst/>
                <a:latin typeface="Calibri" panose="020F0502020204030204" pitchFamily="34" charset="0"/>
                <a:cs typeface="Calibri" panose="020F0502020204030204" pitchFamily="34" charset="0"/>
              </a:rPr>
              <a:t>çalışabilir</a:t>
            </a:r>
            <a:r>
              <a:rPr lang="en-US" b="0" i="0" dirty="0">
                <a:solidFill>
                  <a:srgbClr val="BDC1C6"/>
                </a:solidFill>
                <a:effectLst/>
                <a:latin typeface="Calibri" panose="020F0502020204030204" pitchFamily="34" charset="0"/>
                <a:cs typeface="Calibri" panose="020F0502020204030204" pitchFamily="34" charset="0"/>
              </a:rPr>
              <a:t>.</a:t>
            </a:r>
          </a:p>
          <a:p>
            <a:pPr marL="0" lvl="0" indent="0" algn="l" rtl="0">
              <a:spcBef>
                <a:spcPts val="0"/>
              </a:spcBef>
              <a:spcAft>
                <a:spcPts val="0"/>
              </a:spcAft>
              <a:buNone/>
            </a:pPr>
            <a:r>
              <a:rPr lang="en-US" dirty="0" err="1">
                <a:latin typeface="Calibri" panose="020F0502020204030204" pitchFamily="34" charset="0"/>
                <a:cs typeface="Calibri" panose="020F0502020204030204" pitchFamily="34" charset="0"/>
              </a:rPr>
              <a:t>Yorumlayıcı</a:t>
            </a:r>
            <a:r>
              <a:rPr lang="en-US" dirty="0">
                <a:latin typeface="Calibri" panose="020F0502020204030204" pitchFamily="34" charset="0"/>
                <a:cs typeface="Calibri" panose="020F0502020204030204" pitchFamily="34" charset="0"/>
              </a:rPr>
              <a:t> (Interpreter) </a:t>
            </a:r>
            <a:r>
              <a:rPr lang="en-US" dirty="0" err="1">
                <a:latin typeface="Calibri" panose="020F0502020204030204" pitchFamily="34" charset="0"/>
                <a:cs typeface="Calibri" panose="020F0502020204030204" pitchFamily="34" charset="0"/>
              </a:rPr>
              <a:t>Yorumlayıcılar</a:t>
            </a:r>
            <a:r>
              <a:rPr lang="en-US" dirty="0">
                <a:latin typeface="Calibri" panose="020F0502020204030204" pitchFamily="34" charset="0"/>
                <a:cs typeface="Calibri" panose="020F0502020204030204" pitchFamily="34" charset="0"/>
              </a:rPr>
              <a:t> (Interpreter), </a:t>
            </a:r>
            <a:r>
              <a:rPr lang="en-US" dirty="0" err="1">
                <a:latin typeface="Calibri" panose="020F0502020204030204" pitchFamily="34" charset="0"/>
                <a:cs typeface="Calibri" panose="020F0502020204030204" pitchFamily="34" charset="0"/>
              </a:rPr>
              <a:t>kodu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satır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ve</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veya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bloklar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halinde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çalıştırırlar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sonraki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satır</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blokları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sırası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gelmeden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değerlendirmezler</a:t>
            </a:r>
            <a:r>
              <a:rPr lang="en-US" dirty="0">
                <a:latin typeface="Calibri" panose="020F0502020204030204" pitchFamily="34" charset="0"/>
                <a:cs typeface="Calibri" panose="020F0502020204030204" pitchFamily="34" charset="0"/>
              </a:rPr>
              <a:t>. Bu </a:t>
            </a:r>
            <a:r>
              <a:rPr lang="en-US" dirty="0" err="1">
                <a:latin typeface="Calibri" panose="020F0502020204030204" pitchFamily="34" charset="0"/>
                <a:cs typeface="Calibri" panose="020F0502020204030204" pitchFamily="34" charset="0"/>
              </a:rPr>
              <a:t>nedenle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sonraki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satırdaki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hatalar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kodun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bütününü</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etkileyen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iyileştirmeler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yorumlayıcılar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tarafından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yakalanamazlar</a:t>
            </a:r>
            <a:r>
              <a:rPr lang="en-US" dirty="0">
                <a:latin typeface="Calibri" panose="020F0502020204030204" pitchFamily="34" charset="0"/>
                <a:cs typeface="Calibri" panose="020F0502020204030204" pitchFamily="34" charset="0"/>
              </a:rPr>
              <a:t>. Kodu </a:t>
            </a:r>
            <a:r>
              <a:rPr lang="en-US" dirty="0" err="1">
                <a:latin typeface="Calibri" panose="020F0502020204030204" pitchFamily="34" charset="0"/>
                <a:cs typeface="Calibri" panose="020F0502020204030204" pitchFamily="34" charset="0"/>
              </a:rPr>
              <a:t>parçalar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halinde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değerlendirmek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amacıyla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kullanılırlar</a:t>
            </a:r>
            <a:r>
              <a:rPr lang="en-US" dirty="0">
                <a:latin typeface="Calibri" panose="020F0502020204030204" pitchFamily="34" charset="0"/>
                <a:cs typeface="Calibri" panose="020F0502020204030204" pitchFamily="34" charset="0"/>
              </a:rPr>
              <a:t>.</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Multithread </a:t>
            </a:r>
            <a:r>
              <a:rPr lang="en-US" dirty="0" err="1">
                <a:latin typeface="Calibri" panose="020F0502020204030204" pitchFamily="34" charset="0"/>
                <a:cs typeface="Calibri" panose="020F0502020204030204" pitchFamily="34" charset="0"/>
              </a:rPr>
              <a:t>CPU'nun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maksimum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kullanımı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için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programın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iki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veya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daha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fazla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bölümde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eşzamanlı</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yürütülmesine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izin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veren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bir</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özelliğidir</a:t>
            </a:r>
            <a:r>
              <a:rPr lang="en-US" dirty="0">
                <a:latin typeface="Calibri" panose="020F0502020204030204" pitchFamily="34" charset="0"/>
                <a:cs typeface="Calibri" panose="020F0502020204030204" pitchFamily="34" charset="0"/>
              </a:rPr>
              <a:t>.</a:t>
            </a:r>
            <a:endParaRPr lang="en-TR" dirty="0">
              <a:latin typeface="Calibri" panose="020F0502020204030204" pitchFamily="34" charset="0"/>
              <a:cs typeface="Calibri" panose="020F0502020204030204" pitchFamily="34" charset="0"/>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4696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64668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39430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Annotations </a:t>
            </a:r>
            <a:r>
              <a:rPr lang="en-US" dirty="0" err="1"/>
              <a:t>türkçesi</a:t>
            </a:r>
            <a:r>
              <a:rPr lang="en-US" dirty="0"/>
              <a:t> ek </a:t>
            </a:r>
            <a:r>
              <a:rPr lang="en-US" dirty="0" err="1"/>
              <a:t>açıklamalar</a:t>
            </a:r>
            <a:r>
              <a:rPr lang="en-US" dirty="0"/>
              <a:t> </a:t>
            </a:r>
            <a:r>
              <a:rPr lang="en-US" dirty="0" err="1"/>
              <a:t>demek</a:t>
            </a:r>
            <a:r>
              <a:rPr lang="en-US" dirty="0"/>
              <a:t>, </a:t>
            </a:r>
            <a:r>
              <a:rPr lang="en-US" dirty="0" err="1"/>
              <a:t>bir</a:t>
            </a:r>
            <a:r>
              <a:rPr lang="en-US" dirty="0"/>
              <a:t> program </a:t>
            </a:r>
            <a:r>
              <a:rPr lang="en-US" dirty="0" err="1"/>
              <a:t>hakkında</a:t>
            </a:r>
            <a:r>
              <a:rPr lang="en-US" dirty="0"/>
              <a:t> ek </a:t>
            </a:r>
            <a:r>
              <a:rPr lang="en-US" dirty="0" err="1"/>
              <a:t>bilgi</a:t>
            </a:r>
            <a:r>
              <a:rPr lang="en-US" dirty="0"/>
              <a:t> </a:t>
            </a:r>
            <a:r>
              <a:rPr lang="en-US" dirty="0" err="1"/>
              <a:t>sağlamak</a:t>
            </a:r>
            <a:r>
              <a:rPr lang="en-US" dirty="0"/>
              <a:t> </a:t>
            </a:r>
            <a:r>
              <a:rPr lang="en-US" dirty="0" err="1"/>
              <a:t>için</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err="1"/>
              <a:t>derlenmiş</a:t>
            </a:r>
            <a:r>
              <a:rPr lang="en-US" dirty="0"/>
              <a:t> </a:t>
            </a:r>
            <a:r>
              <a:rPr lang="en-US" dirty="0" err="1"/>
              <a:t>bir</a:t>
            </a:r>
            <a:r>
              <a:rPr lang="en-US" dirty="0"/>
              <a:t> </a:t>
            </a:r>
            <a:r>
              <a:rPr lang="en-US" dirty="0" err="1"/>
              <a:t>programın</a:t>
            </a:r>
            <a:r>
              <a:rPr lang="en-US" dirty="0"/>
              <a:t> </a:t>
            </a:r>
            <a:r>
              <a:rPr lang="en-US" dirty="0" err="1"/>
              <a:t>eylemini</a:t>
            </a:r>
            <a:r>
              <a:rPr lang="en-US" dirty="0"/>
              <a:t> </a:t>
            </a:r>
            <a:r>
              <a:rPr lang="en-US" dirty="0" err="1"/>
              <a:t>değiştirmez</a:t>
            </a:r>
            <a:r>
              <a:rPr lang="en-US" dirty="0"/>
              <a:t>.</a:t>
            </a:r>
          </a:p>
          <a:p>
            <a:pPr marL="171450" lvl="0" indent="-171450" algn="l" rtl="0">
              <a:spcBef>
                <a:spcPts val="0"/>
              </a:spcBef>
              <a:spcAft>
                <a:spcPts val="0"/>
              </a:spcAft>
              <a:buFontTx/>
              <a:buChar char="-"/>
            </a:pPr>
            <a:r>
              <a:rPr lang="en-US" dirty="0"/>
              <a:t>meta </a:t>
            </a:r>
            <a:r>
              <a:rPr lang="en-US" dirty="0" err="1"/>
              <a:t>verileri</a:t>
            </a:r>
            <a:r>
              <a:rPr lang="en-US" dirty="0"/>
              <a:t> (</a:t>
            </a:r>
            <a:r>
              <a:rPr lang="en-US" dirty="0" err="1"/>
              <a:t>bilgi</a:t>
            </a:r>
            <a:r>
              <a:rPr lang="en-US" dirty="0"/>
              <a:t>) program </a:t>
            </a:r>
            <a:r>
              <a:rPr lang="en-US" dirty="0" err="1"/>
              <a:t>öğeleriyle</a:t>
            </a:r>
            <a:r>
              <a:rPr lang="en-US" dirty="0"/>
              <a:t>, </a:t>
            </a:r>
            <a:r>
              <a:rPr lang="en-US" dirty="0" err="1"/>
              <a:t>yani</a:t>
            </a:r>
            <a:r>
              <a:rPr lang="en-US" dirty="0"/>
              <a:t> </a:t>
            </a:r>
            <a:r>
              <a:rPr lang="en-US" dirty="0" err="1"/>
              <a:t>variablelarla</a:t>
            </a:r>
            <a:r>
              <a:rPr lang="en-US" dirty="0"/>
              <a:t>, </a:t>
            </a:r>
            <a:r>
              <a:rPr lang="en-US" dirty="0" err="1"/>
              <a:t>constructorlarla</a:t>
            </a:r>
            <a:r>
              <a:rPr lang="en-US" dirty="0"/>
              <a:t>, </a:t>
            </a:r>
            <a:r>
              <a:rPr lang="en-US" dirty="0" err="1"/>
              <a:t>metotlarla</a:t>
            </a:r>
            <a:r>
              <a:rPr lang="en-US" dirty="0"/>
              <a:t>, </a:t>
            </a:r>
            <a:r>
              <a:rPr lang="en-US" dirty="0" err="1"/>
              <a:t>classlarla</a:t>
            </a:r>
            <a:r>
              <a:rPr lang="en-US" dirty="0"/>
              <a:t> vb. </a:t>
            </a:r>
            <a:r>
              <a:rPr lang="en-US" dirty="0" err="1"/>
              <a:t>ilişkilendirmeye</a:t>
            </a:r>
            <a:r>
              <a:rPr lang="en-US" dirty="0"/>
              <a:t> </a:t>
            </a:r>
            <a:r>
              <a:rPr lang="en-US" dirty="0" err="1"/>
              <a:t>yardımcı</a:t>
            </a:r>
            <a:r>
              <a:rPr lang="en-US" dirty="0"/>
              <a:t> </a:t>
            </a:r>
            <a:r>
              <a:rPr lang="en-US" dirty="0" err="1"/>
              <a:t>olur</a:t>
            </a:r>
            <a:r>
              <a:rPr lang="en-US" dirty="0"/>
              <a:t>.</a:t>
            </a:r>
          </a:p>
          <a:p>
            <a:pPr marL="171450" lvl="0" indent="-171450" algn="l" rtl="0">
              <a:spcBef>
                <a:spcPts val="0"/>
              </a:spcBef>
              <a:spcAft>
                <a:spcPts val="0"/>
              </a:spcAft>
              <a:buFontTx/>
              <a:buChar char="-"/>
            </a:pPr>
            <a:r>
              <a:rPr lang="en-US" dirty="0" err="1"/>
              <a:t>bir</a:t>
            </a:r>
            <a:r>
              <a:rPr lang="en-US" dirty="0"/>
              <a:t> </a:t>
            </a:r>
            <a:r>
              <a:rPr lang="en-US" dirty="0" err="1"/>
              <a:t>programın</a:t>
            </a:r>
            <a:r>
              <a:rPr lang="en-US" dirty="0"/>
              <a:t> compiler </a:t>
            </a:r>
            <a:r>
              <a:rPr lang="en-US" dirty="0" err="1"/>
              <a:t>tarafından</a:t>
            </a:r>
            <a:r>
              <a:rPr lang="en-US" dirty="0"/>
              <a:t> </a:t>
            </a:r>
            <a:r>
              <a:rPr lang="en-US" dirty="0" err="1"/>
              <a:t>ele</a:t>
            </a:r>
            <a:r>
              <a:rPr lang="en-US" dirty="0"/>
              <a:t> </a:t>
            </a:r>
            <a:r>
              <a:rPr lang="en-US" dirty="0" err="1"/>
              <a:t>alınma</a:t>
            </a:r>
            <a:r>
              <a:rPr lang="en-US" dirty="0"/>
              <a:t> </a:t>
            </a:r>
            <a:r>
              <a:rPr lang="en-US" dirty="0" err="1"/>
              <a:t>şeklini</a:t>
            </a:r>
            <a:r>
              <a:rPr lang="en-US" dirty="0"/>
              <a:t> </a:t>
            </a:r>
            <a:r>
              <a:rPr lang="en-US" dirty="0" err="1"/>
              <a:t>değiştirebilirler</a:t>
            </a: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96303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Standart</a:t>
            </a:r>
            <a:r>
              <a:rPr lang="en-US" dirty="0"/>
              <a:t> </a:t>
            </a:r>
            <a:r>
              <a:rPr lang="en-US" dirty="0" err="1"/>
              <a:t>yani</a:t>
            </a:r>
            <a:r>
              <a:rPr lang="en-US" dirty="0"/>
              <a:t> </a:t>
            </a:r>
            <a:r>
              <a:rPr lang="en-US" dirty="0" err="1"/>
              <a:t>yerleşik</a:t>
            </a:r>
            <a:r>
              <a:rPr lang="en-US" dirty="0"/>
              <a:t> </a:t>
            </a:r>
            <a:r>
              <a:rPr lang="en-US" dirty="0" err="1"/>
              <a:t>gelen</a:t>
            </a:r>
            <a:r>
              <a:rPr lang="en-US" dirty="0"/>
              <a:t> </a:t>
            </a:r>
            <a:r>
              <a:rPr lang="en-US" dirty="0" err="1"/>
              <a:t>anotasyonlar</a:t>
            </a:r>
            <a:r>
              <a:rPr lang="en-US" dirty="0"/>
              <a:t> </a:t>
            </a:r>
            <a:r>
              <a:rPr lang="en-US" dirty="0" err="1"/>
              <a:t>ve</a:t>
            </a:r>
            <a:r>
              <a:rPr lang="en-US" dirty="0"/>
              <a:t> custom </a:t>
            </a:r>
            <a:r>
              <a:rPr lang="en-US" dirty="0" err="1"/>
              <a:t>özel</a:t>
            </a:r>
            <a:r>
              <a:rPr lang="en-US" dirty="0"/>
              <a:t> </a:t>
            </a:r>
            <a:r>
              <a:rPr lang="en-US" dirty="0" err="1"/>
              <a:t>anotasyonlar</a:t>
            </a: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728435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52920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344270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1128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59671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err="1"/>
              <a:t>Çoğu</a:t>
            </a:r>
            <a:r>
              <a:rPr lang="en-US" dirty="0"/>
              <a:t> </a:t>
            </a:r>
            <a:r>
              <a:rPr lang="en-US" dirty="0" err="1"/>
              <a:t>durumda</a:t>
            </a:r>
            <a:r>
              <a:rPr lang="en-US" dirty="0"/>
              <a:t>, </a:t>
            </a:r>
            <a:r>
              <a:rPr lang="en-US" dirty="0" err="1"/>
              <a:t>bu</a:t>
            </a:r>
            <a:r>
              <a:rPr lang="en-US" dirty="0"/>
              <a:t> </a:t>
            </a:r>
            <a:r>
              <a:rPr lang="en-US" dirty="0" err="1"/>
              <a:t>datalar</a:t>
            </a:r>
            <a:r>
              <a:rPr lang="en-US" dirty="0"/>
              <a:t> </a:t>
            </a:r>
            <a:r>
              <a:rPr lang="en-US" dirty="0" err="1"/>
              <a:t>immutabledır</a:t>
            </a:r>
            <a:r>
              <a:rPr lang="en-US" dirty="0"/>
              <a:t>, </a:t>
            </a:r>
            <a:r>
              <a:rPr lang="en-US" dirty="0" err="1"/>
              <a:t>çünkü</a:t>
            </a:r>
            <a:r>
              <a:rPr lang="en-US" dirty="0"/>
              <a:t> immutability </a:t>
            </a:r>
            <a:r>
              <a:rPr lang="en-US" dirty="0" err="1"/>
              <a:t>dataların</a:t>
            </a:r>
            <a:r>
              <a:rPr lang="en-US" dirty="0"/>
              <a:t> </a:t>
            </a:r>
            <a:r>
              <a:rPr lang="en-US" dirty="0" err="1"/>
              <a:t>senkronizasyon</a:t>
            </a:r>
            <a:r>
              <a:rPr lang="en-US" dirty="0"/>
              <a:t> </a:t>
            </a:r>
            <a:r>
              <a:rPr lang="en-US" dirty="0" err="1"/>
              <a:t>olmadan</a:t>
            </a:r>
            <a:r>
              <a:rPr lang="en-US" dirty="0"/>
              <a:t> </a:t>
            </a:r>
            <a:r>
              <a:rPr lang="en-US" dirty="0" err="1"/>
              <a:t>geçerliliğini</a:t>
            </a:r>
            <a:r>
              <a:rPr lang="en-US" dirty="0"/>
              <a:t> </a:t>
            </a:r>
            <a:r>
              <a:rPr lang="en-US" dirty="0" err="1"/>
              <a:t>sağlar</a:t>
            </a:r>
            <a:r>
              <a:rPr lang="en-US" dirty="0"/>
              <a:t>.</a:t>
            </a:r>
          </a:p>
          <a:p>
            <a:pPr marL="171450" lvl="0" indent="-171450" algn="l" rtl="0">
              <a:spcBef>
                <a:spcPts val="0"/>
              </a:spcBef>
              <a:spcAft>
                <a:spcPts val="0"/>
              </a:spcAft>
              <a:buFontTx/>
              <a:buChar char="-"/>
            </a:pPr>
            <a:r>
              <a:rPr lang="en-US" dirty="0"/>
              <a:t> </a:t>
            </a:r>
            <a:r>
              <a:rPr lang="en-US" dirty="0" err="1"/>
              <a:t>Genellikle</a:t>
            </a:r>
            <a:r>
              <a:rPr lang="en-US" dirty="0"/>
              <a:t>, </a:t>
            </a:r>
            <a:r>
              <a:rPr lang="en-US" dirty="0" err="1"/>
              <a:t>veritabanı</a:t>
            </a:r>
            <a:r>
              <a:rPr lang="en-US" dirty="0"/>
              <a:t> </a:t>
            </a:r>
            <a:r>
              <a:rPr lang="en-US" dirty="0" err="1"/>
              <a:t>sonuçları</a:t>
            </a:r>
            <a:r>
              <a:rPr lang="en-US" dirty="0"/>
              <a:t>, </a:t>
            </a:r>
            <a:r>
              <a:rPr lang="en-US" dirty="0" err="1"/>
              <a:t>sorgu</a:t>
            </a:r>
            <a:r>
              <a:rPr lang="en-US" dirty="0"/>
              <a:t> </a:t>
            </a:r>
            <a:r>
              <a:rPr lang="en-US" dirty="0" err="1"/>
              <a:t>sonuçları</a:t>
            </a:r>
            <a:r>
              <a:rPr lang="en-US" dirty="0"/>
              <a:t> </a:t>
            </a:r>
            <a:r>
              <a:rPr lang="en-US" dirty="0" err="1"/>
              <a:t>veya</a:t>
            </a:r>
            <a:r>
              <a:rPr lang="en-US" dirty="0"/>
              <a:t> </a:t>
            </a:r>
            <a:r>
              <a:rPr lang="en-US" dirty="0" err="1"/>
              <a:t>bir</a:t>
            </a:r>
            <a:r>
              <a:rPr lang="en-US" dirty="0"/>
              <a:t> </a:t>
            </a:r>
            <a:r>
              <a:rPr lang="en-US" dirty="0" err="1"/>
              <a:t>servisten</a:t>
            </a:r>
            <a:r>
              <a:rPr lang="en-US" dirty="0"/>
              <a:t> </a:t>
            </a:r>
            <a:r>
              <a:rPr lang="en-US" dirty="0" err="1"/>
              <a:t>alınan</a:t>
            </a:r>
            <a:r>
              <a:rPr lang="en-US" dirty="0"/>
              <a:t> </a:t>
            </a:r>
            <a:r>
              <a:rPr lang="en-US" dirty="0" err="1"/>
              <a:t>bilgiler</a:t>
            </a:r>
            <a:r>
              <a:rPr lang="en-US" dirty="0"/>
              <a:t> </a:t>
            </a:r>
            <a:r>
              <a:rPr lang="en-US" dirty="0" err="1"/>
              <a:t>gibi</a:t>
            </a:r>
            <a:r>
              <a:rPr lang="en-US" dirty="0"/>
              <a:t> </a:t>
            </a:r>
            <a:r>
              <a:rPr lang="en-US" dirty="0" err="1"/>
              <a:t>verileri</a:t>
            </a:r>
            <a:r>
              <a:rPr lang="en-US" dirty="0"/>
              <a:t> </a:t>
            </a:r>
            <a:r>
              <a:rPr lang="en-US" dirty="0" err="1"/>
              <a:t>basitçe</a:t>
            </a:r>
            <a:r>
              <a:rPr lang="en-US" dirty="0"/>
              <a:t> </a:t>
            </a:r>
            <a:r>
              <a:rPr lang="en-US" dirty="0" err="1"/>
              <a:t>tutmak</a:t>
            </a:r>
            <a:r>
              <a:rPr lang="en-US" dirty="0"/>
              <a:t> </a:t>
            </a:r>
            <a:r>
              <a:rPr lang="en-US" dirty="0" err="1"/>
              <a:t>için</a:t>
            </a:r>
            <a:r>
              <a:rPr lang="en-US" dirty="0"/>
              <a:t> </a:t>
            </a:r>
            <a:r>
              <a:rPr lang="en-US" dirty="0" err="1"/>
              <a:t>classlar</a:t>
            </a:r>
            <a:r>
              <a:rPr lang="en-US" dirty="0"/>
              <a:t> </a:t>
            </a:r>
            <a:r>
              <a:rPr lang="en-US" dirty="0" err="1"/>
              <a:t>oluştururuz</a:t>
            </a:r>
            <a:r>
              <a:rPr lang="en-US" dirty="0"/>
              <a:t>.</a:t>
            </a:r>
          </a:p>
          <a:p>
            <a:pPr marL="171450" lvl="0" indent="-171450" algn="l" rtl="0">
              <a:spcBef>
                <a:spcPts val="0"/>
              </a:spcBef>
              <a:spcAft>
                <a:spcPts val="0"/>
              </a:spcAft>
              <a:buFontTx/>
              <a:buChar char="-"/>
            </a:pPr>
            <a:r>
              <a:rPr lang="en-US" dirty="0">
                <a:solidFill>
                  <a:srgbClr val="3C4043"/>
                </a:solidFill>
                <a:effectLst/>
              </a:rPr>
              <a:t>Immutable </a:t>
            </a:r>
            <a:r>
              <a:rPr lang="en-US" dirty="0" err="1">
                <a:solidFill>
                  <a:srgbClr val="3C4043"/>
                </a:solidFill>
                <a:effectLst/>
              </a:rPr>
              <a:t>bir</a:t>
            </a:r>
            <a:r>
              <a:rPr lang="en-US" dirty="0">
                <a:solidFill>
                  <a:srgbClr val="3C4043"/>
                </a:solidFill>
                <a:effectLst/>
              </a:rPr>
              <a:t> </a:t>
            </a:r>
            <a:r>
              <a:rPr lang="en-US" dirty="0" err="1">
                <a:solidFill>
                  <a:srgbClr val="3C4043"/>
                </a:solidFill>
                <a:effectLst/>
              </a:rPr>
              <a:t>obje</a:t>
            </a:r>
            <a:r>
              <a:rPr lang="en-US" dirty="0">
                <a:solidFill>
                  <a:srgbClr val="3C4043"/>
                </a:solidFill>
                <a:effectLst/>
              </a:rPr>
              <a:t>, </a:t>
            </a:r>
            <a:r>
              <a:rPr lang="en-US" dirty="0" err="1">
                <a:solidFill>
                  <a:srgbClr val="3C4043"/>
                </a:solidFill>
                <a:effectLst/>
              </a:rPr>
              <a:t>tamamen</a:t>
            </a:r>
            <a:r>
              <a:rPr lang="en-US" dirty="0">
                <a:solidFill>
                  <a:srgbClr val="3C4043"/>
                </a:solidFill>
                <a:effectLst/>
              </a:rPr>
              <a:t> </a:t>
            </a:r>
            <a:r>
              <a:rPr lang="en-US" dirty="0" err="1">
                <a:solidFill>
                  <a:srgbClr val="3C4043"/>
                </a:solidFill>
                <a:effectLst/>
              </a:rPr>
              <a:t>oluşturulduktan</a:t>
            </a:r>
            <a:r>
              <a:rPr lang="en-US" dirty="0">
                <a:solidFill>
                  <a:srgbClr val="3C4043"/>
                </a:solidFill>
                <a:effectLst/>
              </a:rPr>
              <a:t> </a:t>
            </a:r>
            <a:r>
              <a:rPr lang="en-US" dirty="0" err="1">
                <a:solidFill>
                  <a:srgbClr val="3C4043"/>
                </a:solidFill>
                <a:effectLst/>
              </a:rPr>
              <a:t>sonra</a:t>
            </a:r>
            <a:r>
              <a:rPr lang="en-US" dirty="0">
                <a:solidFill>
                  <a:srgbClr val="3C4043"/>
                </a:solidFill>
                <a:effectLst/>
              </a:rPr>
              <a:t> internal </a:t>
            </a:r>
            <a:r>
              <a:rPr lang="en-US" dirty="0" err="1">
                <a:solidFill>
                  <a:srgbClr val="3C4043"/>
                </a:solidFill>
                <a:effectLst/>
              </a:rPr>
              <a:t>statei</a:t>
            </a:r>
            <a:r>
              <a:rPr lang="en-US" dirty="0">
                <a:solidFill>
                  <a:srgbClr val="3C4043"/>
                </a:solidFill>
                <a:effectLst/>
              </a:rPr>
              <a:t> </a:t>
            </a:r>
            <a:r>
              <a:rPr lang="en-US" dirty="0" err="1">
                <a:solidFill>
                  <a:srgbClr val="3C4043"/>
                </a:solidFill>
                <a:effectLst/>
              </a:rPr>
              <a:t>yani</a:t>
            </a:r>
            <a:r>
              <a:rPr lang="en-US" dirty="0">
                <a:solidFill>
                  <a:srgbClr val="3C4043"/>
                </a:solidFill>
                <a:effectLst/>
              </a:rPr>
              <a:t> </a:t>
            </a:r>
            <a:r>
              <a:rPr lang="en-US" dirty="0" err="1">
                <a:solidFill>
                  <a:srgbClr val="3C4043"/>
                </a:solidFill>
                <a:effectLst/>
              </a:rPr>
              <a:t>dahili</a:t>
            </a:r>
            <a:r>
              <a:rPr lang="en-US" dirty="0">
                <a:solidFill>
                  <a:srgbClr val="3C4043"/>
                </a:solidFill>
                <a:effectLst/>
              </a:rPr>
              <a:t> </a:t>
            </a:r>
            <a:r>
              <a:rPr lang="en-US" dirty="0" err="1">
                <a:solidFill>
                  <a:srgbClr val="3C4043"/>
                </a:solidFill>
                <a:effectLst/>
              </a:rPr>
              <a:t>iç</a:t>
            </a:r>
            <a:r>
              <a:rPr lang="en-US" dirty="0">
                <a:solidFill>
                  <a:srgbClr val="3C4043"/>
                </a:solidFill>
                <a:effectLst/>
              </a:rPr>
              <a:t> </a:t>
            </a:r>
            <a:r>
              <a:rPr lang="en-US" dirty="0" err="1">
                <a:solidFill>
                  <a:srgbClr val="3C4043"/>
                </a:solidFill>
                <a:effectLst/>
              </a:rPr>
              <a:t>durumu</a:t>
            </a:r>
            <a:r>
              <a:rPr lang="en-US" dirty="0">
                <a:solidFill>
                  <a:srgbClr val="3C4043"/>
                </a:solidFill>
                <a:effectLst/>
              </a:rPr>
              <a:t> </a:t>
            </a:r>
            <a:r>
              <a:rPr lang="en-US" dirty="0" err="1">
                <a:solidFill>
                  <a:srgbClr val="3C4043"/>
                </a:solidFill>
                <a:effectLst/>
              </a:rPr>
              <a:t>sabit</a:t>
            </a:r>
            <a:r>
              <a:rPr lang="en-US" dirty="0">
                <a:solidFill>
                  <a:srgbClr val="3C4043"/>
                </a:solidFill>
                <a:effectLst/>
              </a:rPr>
              <a:t> </a:t>
            </a:r>
            <a:r>
              <a:rPr lang="en-US" dirty="0" err="1">
                <a:solidFill>
                  <a:srgbClr val="3C4043"/>
                </a:solidFill>
                <a:effectLst/>
              </a:rPr>
              <a:t>kalan</a:t>
            </a:r>
            <a:r>
              <a:rPr lang="en-US" dirty="0">
                <a:solidFill>
                  <a:srgbClr val="3C4043"/>
                </a:solidFill>
                <a:effectLst/>
              </a:rPr>
              <a:t> </a:t>
            </a:r>
            <a:r>
              <a:rPr lang="en-US" dirty="0" err="1">
                <a:solidFill>
                  <a:srgbClr val="3C4043"/>
                </a:solidFill>
                <a:effectLst/>
              </a:rPr>
              <a:t>bir</a:t>
            </a:r>
            <a:r>
              <a:rPr lang="en-US" dirty="0">
                <a:solidFill>
                  <a:srgbClr val="3C4043"/>
                </a:solidFill>
                <a:effectLst/>
              </a:rPr>
              <a:t> </a:t>
            </a:r>
            <a:r>
              <a:rPr lang="en-US" dirty="0" err="1">
                <a:solidFill>
                  <a:srgbClr val="3C4043"/>
                </a:solidFill>
                <a:effectLst/>
              </a:rPr>
              <a:t>nesnedir</a:t>
            </a:r>
            <a:r>
              <a:rPr lang="en-US" dirty="0">
                <a:solidFill>
                  <a:srgbClr val="3C4043"/>
                </a:solidFill>
                <a:effectLst/>
              </a:rPr>
              <a:t>.</a:t>
            </a:r>
          </a:p>
          <a:p>
            <a:pPr marL="171450" lvl="0" indent="-171450" algn="l" rtl="0">
              <a:spcBef>
                <a:spcPts val="0"/>
              </a:spcBef>
              <a:spcAft>
                <a:spcPts val="0"/>
              </a:spcAft>
              <a:buFontTx/>
              <a:buChar char="-"/>
            </a:pPr>
            <a:r>
              <a:rPr lang="en-US" dirty="0">
                <a:solidFill>
                  <a:srgbClr val="3C4043"/>
                </a:solidFill>
                <a:effectLst/>
              </a:rPr>
              <a:t>Bu </a:t>
            </a:r>
            <a:r>
              <a:rPr lang="en-US" dirty="0" err="1">
                <a:solidFill>
                  <a:srgbClr val="3C4043"/>
                </a:solidFill>
                <a:effectLst/>
              </a:rPr>
              <a:t>başarmak</a:t>
            </a:r>
            <a:r>
              <a:rPr lang="en-US" dirty="0">
                <a:solidFill>
                  <a:srgbClr val="3C4043"/>
                </a:solidFill>
                <a:effectLst/>
              </a:rPr>
              <a:t> </a:t>
            </a:r>
            <a:r>
              <a:rPr lang="en-US" dirty="0" err="1">
                <a:solidFill>
                  <a:srgbClr val="3C4043"/>
                </a:solidFill>
                <a:effectLst/>
              </a:rPr>
              <a:t>için</a:t>
            </a:r>
            <a:r>
              <a:rPr lang="en-US" dirty="0">
                <a:solidFill>
                  <a:srgbClr val="3C4043"/>
                </a:solidFill>
                <a:effectLst/>
              </a:rPr>
              <a:t> de </a:t>
            </a:r>
            <a:r>
              <a:rPr lang="en-US" dirty="0" err="1">
                <a:solidFill>
                  <a:srgbClr val="3C4043"/>
                </a:solidFill>
                <a:effectLst/>
              </a:rPr>
              <a:t>çeşitli</a:t>
            </a:r>
            <a:r>
              <a:rPr lang="en-US" dirty="0">
                <a:solidFill>
                  <a:srgbClr val="3C4043"/>
                </a:solidFill>
                <a:effectLst/>
              </a:rPr>
              <a:t> </a:t>
            </a:r>
            <a:r>
              <a:rPr lang="en-US" dirty="0" err="1">
                <a:solidFill>
                  <a:srgbClr val="3C4043"/>
                </a:solidFill>
                <a:effectLst/>
              </a:rPr>
              <a:t>şeyler</a:t>
            </a:r>
            <a:r>
              <a:rPr lang="en-US" dirty="0">
                <a:solidFill>
                  <a:srgbClr val="3C4043"/>
                </a:solidFill>
                <a:effectLst/>
              </a:rPr>
              <a:t> </a:t>
            </a:r>
            <a:r>
              <a:rPr lang="en-US" dirty="0" err="1">
                <a:solidFill>
                  <a:srgbClr val="3C4043"/>
                </a:solidFill>
                <a:effectLst/>
              </a:rPr>
              <a:t>yapabiliriz</a:t>
            </a:r>
            <a:r>
              <a:rPr lang="en-US" dirty="0">
                <a:solidFill>
                  <a:srgbClr val="3C4043"/>
                </a:solidFill>
                <a:effectLst/>
              </a:rPr>
              <a:t>.</a:t>
            </a:r>
          </a:p>
          <a:p>
            <a:pPr marL="171450" lvl="0" indent="-171450" algn="l" rtl="0">
              <a:spcBef>
                <a:spcPts val="0"/>
              </a:spcBef>
              <a:spcAft>
                <a:spcPts val="0"/>
              </a:spcAft>
              <a:buFontTx/>
              <a:buChar char="-"/>
            </a:pPr>
            <a:r>
              <a:rPr lang="en-US" dirty="0" err="1">
                <a:solidFill>
                  <a:srgbClr val="3C4043"/>
                </a:solidFill>
                <a:effectLst/>
              </a:rPr>
              <a:t>Fieldları</a:t>
            </a:r>
            <a:r>
              <a:rPr lang="en-US" dirty="0">
                <a:solidFill>
                  <a:srgbClr val="3C4043"/>
                </a:solidFill>
                <a:effectLst/>
              </a:rPr>
              <a:t> private </a:t>
            </a:r>
            <a:r>
              <a:rPr lang="en-US" dirty="0" err="1">
                <a:solidFill>
                  <a:srgbClr val="3C4043"/>
                </a:solidFill>
                <a:effectLst/>
              </a:rPr>
              <a:t>ve</a:t>
            </a:r>
            <a:r>
              <a:rPr lang="en-US" dirty="0">
                <a:solidFill>
                  <a:srgbClr val="3C4043"/>
                </a:solidFill>
                <a:effectLst/>
              </a:rPr>
              <a:t> final </a:t>
            </a:r>
            <a:r>
              <a:rPr lang="en-US" dirty="0" err="1">
                <a:solidFill>
                  <a:srgbClr val="3C4043"/>
                </a:solidFill>
                <a:effectLst/>
              </a:rPr>
              <a:t>tanımlayabiliriz</a:t>
            </a:r>
            <a:r>
              <a:rPr lang="en-US" dirty="0">
                <a:solidFill>
                  <a:srgbClr val="3C4043"/>
                </a:solidFill>
                <a:effectLst/>
              </a:rPr>
              <a:t> Final </a:t>
            </a:r>
            <a:r>
              <a:rPr lang="en-US" dirty="0" err="1">
                <a:solidFill>
                  <a:srgbClr val="3C4043"/>
                </a:solidFill>
                <a:effectLst/>
              </a:rPr>
              <a:t>tanımladığımız</a:t>
            </a:r>
            <a:r>
              <a:rPr lang="en-US" dirty="0">
                <a:solidFill>
                  <a:srgbClr val="3C4043"/>
                </a:solidFill>
                <a:effectLst/>
              </a:rPr>
              <a:t> </a:t>
            </a:r>
            <a:r>
              <a:rPr lang="en-US" dirty="0" err="1">
                <a:solidFill>
                  <a:srgbClr val="3C4043"/>
                </a:solidFill>
                <a:effectLst/>
              </a:rPr>
              <a:t>taktirde</a:t>
            </a:r>
            <a:r>
              <a:rPr lang="en-US" dirty="0">
                <a:solidFill>
                  <a:srgbClr val="3C4043"/>
                </a:solidFill>
                <a:effectLst/>
              </a:rPr>
              <a:t> </a:t>
            </a:r>
            <a:r>
              <a:rPr lang="en-US" dirty="0" err="1">
                <a:solidFill>
                  <a:srgbClr val="3C4043"/>
                </a:solidFill>
                <a:effectLst/>
              </a:rPr>
              <a:t>variableın</a:t>
            </a:r>
            <a:r>
              <a:rPr lang="en-US" dirty="0">
                <a:solidFill>
                  <a:srgbClr val="3C4043"/>
                </a:solidFill>
                <a:effectLst/>
              </a:rPr>
              <a:t> </a:t>
            </a:r>
            <a:r>
              <a:rPr lang="en-US" dirty="0" err="1">
                <a:solidFill>
                  <a:srgbClr val="3C4043"/>
                </a:solidFill>
                <a:effectLst/>
              </a:rPr>
              <a:t>valuesunu</a:t>
            </a:r>
            <a:r>
              <a:rPr lang="en-US" dirty="0">
                <a:solidFill>
                  <a:srgbClr val="3C4043"/>
                </a:solidFill>
                <a:effectLst/>
              </a:rPr>
              <a:t> </a:t>
            </a:r>
            <a:r>
              <a:rPr lang="en-US" dirty="0" err="1">
                <a:solidFill>
                  <a:srgbClr val="3C4043"/>
                </a:solidFill>
                <a:effectLst/>
              </a:rPr>
              <a:t>değiştiremeyiz</a:t>
            </a:r>
            <a:r>
              <a:rPr lang="en-US" dirty="0">
                <a:solidFill>
                  <a:srgbClr val="3C4043"/>
                </a:solidFill>
                <a:effectLst/>
              </a:rPr>
              <a:t>.</a:t>
            </a:r>
          </a:p>
          <a:p>
            <a:pPr marL="171450" lvl="0" indent="-171450" algn="l" rtl="0">
              <a:spcBef>
                <a:spcPts val="0"/>
              </a:spcBef>
              <a:spcAft>
                <a:spcPts val="0"/>
              </a:spcAft>
              <a:buFontTx/>
              <a:buChar char="-"/>
            </a:pPr>
            <a:r>
              <a:rPr lang="en-US" dirty="0">
                <a:solidFill>
                  <a:srgbClr val="3C4043"/>
                </a:solidFill>
                <a:effectLst/>
              </a:rPr>
              <a:t>public getter </a:t>
            </a:r>
            <a:r>
              <a:rPr lang="en-US" dirty="0" err="1">
                <a:solidFill>
                  <a:srgbClr val="3C4043"/>
                </a:solidFill>
                <a:effectLst/>
              </a:rPr>
              <a:t>metotları</a:t>
            </a:r>
            <a:r>
              <a:rPr lang="en-US" dirty="0">
                <a:solidFill>
                  <a:srgbClr val="3C4043"/>
                </a:solidFill>
                <a:effectLst/>
              </a:rPr>
              <a:t> </a:t>
            </a:r>
            <a:r>
              <a:rPr lang="en-US" dirty="0" err="1">
                <a:solidFill>
                  <a:srgbClr val="3C4043"/>
                </a:solidFill>
                <a:effectLst/>
              </a:rPr>
              <a:t>koyabiliriz</a:t>
            </a:r>
            <a:endParaRPr lang="en-US" dirty="0">
              <a:solidFill>
                <a:srgbClr val="3C4043"/>
              </a:solidFill>
              <a:effectLst/>
            </a:endParaRPr>
          </a:p>
          <a:p>
            <a:pPr marL="171450" lvl="0" indent="-171450" algn="l" rtl="0">
              <a:spcBef>
                <a:spcPts val="0"/>
              </a:spcBef>
              <a:spcAft>
                <a:spcPts val="0"/>
              </a:spcAft>
              <a:buFontTx/>
              <a:buChar char="-"/>
            </a:pPr>
            <a:r>
              <a:rPr lang="en-US" dirty="0">
                <a:solidFill>
                  <a:srgbClr val="3C4043"/>
                </a:solidFill>
                <a:effectLst/>
              </a:rPr>
              <a:t>her </a:t>
            </a:r>
            <a:r>
              <a:rPr lang="en-US" dirty="0" err="1">
                <a:solidFill>
                  <a:srgbClr val="3C4043"/>
                </a:solidFill>
                <a:effectLst/>
              </a:rPr>
              <a:t>fielda</a:t>
            </a:r>
            <a:r>
              <a:rPr lang="en-US" dirty="0">
                <a:solidFill>
                  <a:srgbClr val="3C4043"/>
                </a:solidFill>
                <a:effectLst/>
              </a:rPr>
              <a:t> </a:t>
            </a:r>
            <a:r>
              <a:rPr lang="en-US" dirty="0" err="1">
                <a:solidFill>
                  <a:srgbClr val="3C4043"/>
                </a:solidFill>
                <a:effectLst/>
              </a:rPr>
              <a:t>denk</a:t>
            </a:r>
            <a:r>
              <a:rPr lang="en-US" dirty="0">
                <a:solidFill>
                  <a:srgbClr val="3C4043"/>
                </a:solidFill>
                <a:effectLst/>
              </a:rPr>
              <a:t> </a:t>
            </a:r>
            <a:r>
              <a:rPr lang="en-US" dirty="0" err="1">
                <a:solidFill>
                  <a:srgbClr val="3C4043"/>
                </a:solidFill>
                <a:effectLst/>
              </a:rPr>
              <a:t>gelen</a:t>
            </a:r>
            <a:r>
              <a:rPr lang="en-US" dirty="0">
                <a:solidFill>
                  <a:srgbClr val="3C4043"/>
                </a:solidFill>
                <a:effectLst/>
              </a:rPr>
              <a:t> public constructor </a:t>
            </a:r>
            <a:r>
              <a:rPr lang="en-US" dirty="0" err="1">
                <a:solidFill>
                  <a:srgbClr val="3C4043"/>
                </a:solidFill>
                <a:effectLst/>
              </a:rPr>
              <a:t>koyabiliriz</a:t>
            </a:r>
            <a:endParaRPr lang="en-US" dirty="0">
              <a:solidFill>
                <a:srgbClr val="3C4043"/>
              </a:solidFill>
              <a:effectLst/>
            </a:endParaRPr>
          </a:p>
          <a:p>
            <a:pPr marL="171450" lvl="0" indent="-171450" algn="l" rtl="0">
              <a:spcBef>
                <a:spcPts val="0"/>
              </a:spcBef>
              <a:spcAft>
                <a:spcPts val="0"/>
              </a:spcAft>
              <a:buFontTx/>
              <a:buChar char="-"/>
            </a:pPr>
            <a:r>
              <a:rPr lang="en-US" dirty="0">
                <a:solidFill>
                  <a:srgbClr val="3C4043"/>
                </a:solidFill>
                <a:effectLst/>
              </a:rPr>
              <a:t>equals </a:t>
            </a:r>
            <a:r>
              <a:rPr lang="en-US" dirty="0" err="1">
                <a:solidFill>
                  <a:srgbClr val="3C4043"/>
                </a:solidFill>
                <a:effectLst/>
              </a:rPr>
              <a:t>metodu</a:t>
            </a:r>
            <a:r>
              <a:rPr lang="en-US" dirty="0">
                <a:solidFill>
                  <a:srgbClr val="3C4043"/>
                </a:solidFill>
                <a:effectLst/>
              </a:rPr>
              <a:t> </a:t>
            </a:r>
            <a:r>
              <a:rPr lang="en-US" dirty="0" err="1">
                <a:solidFill>
                  <a:srgbClr val="3C4043"/>
                </a:solidFill>
                <a:effectLst/>
              </a:rPr>
              <a:t>koyabiliriz</a:t>
            </a:r>
            <a:r>
              <a:rPr lang="en-US" dirty="0">
                <a:solidFill>
                  <a:srgbClr val="3C4043"/>
                </a:solidFill>
                <a:effectLst/>
              </a:rPr>
              <a:t>. </a:t>
            </a:r>
            <a:r>
              <a:rPr lang="en-US" dirty="0" err="1">
                <a:solidFill>
                  <a:srgbClr val="3C4043"/>
                </a:solidFill>
                <a:effectLst/>
              </a:rPr>
              <a:t>Objelerin</a:t>
            </a:r>
            <a:r>
              <a:rPr lang="en-US" dirty="0">
                <a:solidFill>
                  <a:srgbClr val="3C4043"/>
                </a:solidFill>
                <a:effectLst/>
              </a:rPr>
              <a:t> </a:t>
            </a:r>
            <a:r>
              <a:rPr lang="en-US" dirty="0" err="1">
                <a:solidFill>
                  <a:srgbClr val="3C4043"/>
                </a:solidFill>
                <a:effectLst/>
              </a:rPr>
              <a:t>tüm</a:t>
            </a:r>
            <a:r>
              <a:rPr lang="en-US" dirty="0">
                <a:solidFill>
                  <a:srgbClr val="3C4043"/>
                </a:solidFill>
                <a:effectLst/>
              </a:rPr>
              <a:t> </a:t>
            </a:r>
            <a:r>
              <a:rPr lang="en-US" dirty="0" err="1">
                <a:solidFill>
                  <a:srgbClr val="3C4043"/>
                </a:solidFill>
                <a:effectLst/>
              </a:rPr>
              <a:t>alanları</a:t>
            </a:r>
            <a:r>
              <a:rPr lang="en-US" dirty="0">
                <a:solidFill>
                  <a:srgbClr val="3C4043"/>
                </a:solidFill>
                <a:effectLst/>
              </a:rPr>
              <a:t> </a:t>
            </a:r>
            <a:r>
              <a:rPr lang="en-US" dirty="0" err="1">
                <a:solidFill>
                  <a:srgbClr val="3C4043"/>
                </a:solidFill>
                <a:effectLst/>
              </a:rPr>
              <a:t>eşitse</a:t>
            </a:r>
            <a:r>
              <a:rPr lang="en-US" dirty="0">
                <a:solidFill>
                  <a:srgbClr val="3C4043"/>
                </a:solidFill>
                <a:effectLst/>
              </a:rPr>
              <a:t> true </a:t>
            </a:r>
            <a:r>
              <a:rPr lang="en-US" dirty="0" err="1">
                <a:solidFill>
                  <a:srgbClr val="3C4043"/>
                </a:solidFill>
                <a:effectLst/>
              </a:rPr>
              <a:t>dönen</a:t>
            </a:r>
            <a:r>
              <a:rPr lang="en-US" dirty="0">
                <a:solidFill>
                  <a:srgbClr val="3C4043"/>
                </a:solidFill>
                <a:effectLst/>
              </a:rPr>
              <a:t> </a:t>
            </a:r>
            <a:r>
              <a:rPr lang="en-US" dirty="0" err="1">
                <a:solidFill>
                  <a:srgbClr val="3C4043"/>
                </a:solidFill>
                <a:effectLst/>
              </a:rPr>
              <a:t>bir</a:t>
            </a:r>
            <a:r>
              <a:rPr lang="en-US" dirty="0">
                <a:solidFill>
                  <a:srgbClr val="3C4043"/>
                </a:solidFill>
                <a:effectLst/>
              </a:rPr>
              <a:t> </a:t>
            </a:r>
            <a:r>
              <a:rPr lang="en-US" dirty="0" err="1">
                <a:solidFill>
                  <a:srgbClr val="3C4043"/>
                </a:solidFill>
                <a:effectLst/>
              </a:rPr>
              <a:t>metot</a:t>
            </a:r>
            <a:endParaRPr lang="en-US" dirty="0">
              <a:solidFill>
                <a:srgbClr val="3C4043"/>
              </a:solidFill>
              <a:effectLst/>
            </a:endParaRPr>
          </a:p>
          <a:p>
            <a:pPr marL="171450" lvl="0" indent="-171450" algn="l" rtl="0">
              <a:spcBef>
                <a:spcPts val="0"/>
              </a:spcBef>
              <a:spcAft>
                <a:spcPts val="0"/>
              </a:spcAft>
              <a:buFontTx/>
              <a:buChar char="-"/>
            </a:pPr>
            <a:r>
              <a:rPr lang="en-US" dirty="0" err="1">
                <a:solidFill>
                  <a:srgbClr val="3C4043"/>
                </a:solidFill>
                <a:effectLst/>
              </a:rPr>
              <a:t>hashcode</a:t>
            </a:r>
            <a:r>
              <a:rPr lang="en-US" dirty="0">
                <a:solidFill>
                  <a:srgbClr val="3C4043"/>
                </a:solidFill>
                <a:effectLst/>
              </a:rPr>
              <a:t> </a:t>
            </a:r>
            <a:r>
              <a:rPr lang="en-US" dirty="0" err="1">
                <a:solidFill>
                  <a:srgbClr val="3C4043"/>
                </a:solidFill>
                <a:effectLst/>
              </a:rPr>
              <a:t>metodu</a:t>
            </a:r>
            <a:r>
              <a:rPr lang="en-US" dirty="0">
                <a:solidFill>
                  <a:srgbClr val="3C4043"/>
                </a:solidFill>
                <a:effectLst/>
              </a:rPr>
              <a:t>, </a:t>
            </a:r>
            <a:r>
              <a:rPr lang="en-US" dirty="0" err="1">
                <a:solidFill>
                  <a:srgbClr val="3C4043"/>
                </a:solidFill>
                <a:effectLst/>
              </a:rPr>
              <a:t>tüm</a:t>
            </a:r>
            <a:r>
              <a:rPr lang="en-US" dirty="0">
                <a:solidFill>
                  <a:srgbClr val="3C4043"/>
                </a:solidFill>
                <a:effectLst/>
              </a:rPr>
              <a:t> </a:t>
            </a:r>
            <a:r>
              <a:rPr lang="en-US" dirty="0" err="1">
                <a:solidFill>
                  <a:srgbClr val="3C4043"/>
                </a:solidFill>
                <a:effectLst/>
              </a:rPr>
              <a:t>alanlar</a:t>
            </a:r>
            <a:r>
              <a:rPr lang="en-US" dirty="0">
                <a:solidFill>
                  <a:srgbClr val="3C4043"/>
                </a:solidFill>
                <a:effectLst/>
              </a:rPr>
              <a:t> </a:t>
            </a:r>
            <a:r>
              <a:rPr lang="en-US" dirty="0" err="1">
                <a:solidFill>
                  <a:srgbClr val="3C4043"/>
                </a:solidFill>
                <a:effectLst/>
              </a:rPr>
              <a:t>eşleştiğinde</a:t>
            </a:r>
            <a:r>
              <a:rPr lang="en-US" dirty="0">
                <a:solidFill>
                  <a:srgbClr val="3C4043"/>
                </a:solidFill>
                <a:effectLst/>
              </a:rPr>
              <a:t> </a:t>
            </a:r>
            <a:r>
              <a:rPr lang="en-US" dirty="0" err="1">
                <a:solidFill>
                  <a:srgbClr val="3C4043"/>
                </a:solidFill>
                <a:effectLst/>
              </a:rPr>
              <a:t>aynı</a:t>
            </a:r>
            <a:r>
              <a:rPr lang="en-US" dirty="0">
                <a:solidFill>
                  <a:srgbClr val="3C4043"/>
                </a:solidFill>
                <a:effectLst/>
              </a:rPr>
              <a:t> </a:t>
            </a:r>
            <a:r>
              <a:rPr lang="en-US" dirty="0" err="1">
                <a:solidFill>
                  <a:srgbClr val="3C4043"/>
                </a:solidFill>
                <a:effectLst/>
              </a:rPr>
              <a:t>valueyu</a:t>
            </a:r>
            <a:r>
              <a:rPr lang="en-US" dirty="0">
                <a:solidFill>
                  <a:srgbClr val="3C4043"/>
                </a:solidFill>
                <a:effectLst/>
              </a:rPr>
              <a:t> </a:t>
            </a:r>
            <a:r>
              <a:rPr lang="en-US" dirty="0" err="1">
                <a:solidFill>
                  <a:srgbClr val="3C4043"/>
                </a:solidFill>
                <a:effectLst/>
              </a:rPr>
              <a:t>dönen</a:t>
            </a:r>
            <a:r>
              <a:rPr lang="en-US" dirty="0">
                <a:solidFill>
                  <a:srgbClr val="3C4043"/>
                </a:solidFill>
                <a:effectLst/>
              </a:rPr>
              <a:t> </a:t>
            </a:r>
            <a:r>
              <a:rPr lang="en-US" dirty="0" err="1">
                <a:solidFill>
                  <a:srgbClr val="3C4043"/>
                </a:solidFill>
                <a:effectLst/>
              </a:rPr>
              <a:t>bir</a:t>
            </a:r>
            <a:r>
              <a:rPr lang="en-US" dirty="0">
                <a:solidFill>
                  <a:srgbClr val="3C4043"/>
                </a:solidFill>
                <a:effectLst/>
              </a:rPr>
              <a:t> </a:t>
            </a:r>
            <a:r>
              <a:rPr lang="en-US" dirty="0" err="1">
                <a:solidFill>
                  <a:srgbClr val="3C4043"/>
                </a:solidFill>
                <a:effectLst/>
              </a:rPr>
              <a:t>metot</a:t>
            </a:r>
            <a:endParaRPr lang="en-US" dirty="0">
              <a:solidFill>
                <a:srgbClr val="3C4043"/>
              </a:solidFill>
              <a:effectLst/>
            </a:endParaRPr>
          </a:p>
          <a:p>
            <a:pPr marL="171450" lvl="0" indent="-171450" algn="l" rtl="0">
              <a:spcBef>
                <a:spcPts val="0"/>
              </a:spcBef>
              <a:spcAft>
                <a:spcPts val="0"/>
              </a:spcAft>
              <a:buFontTx/>
              <a:buChar char="-"/>
            </a:pPr>
            <a:r>
              <a:rPr lang="en-US" dirty="0" err="1">
                <a:solidFill>
                  <a:srgbClr val="3C4043"/>
                </a:solidFill>
                <a:effectLst/>
              </a:rPr>
              <a:t>toString</a:t>
            </a:r>
            <a:r>
              <a:rPr lang="en-US" dirty="0">
                <a:solidFill>
                  <a:srgbClr val="3C4043"/>
                </a:solidFill>
                <a:effectLst/>
              </a:rPr>
              <a:t> </a:t>
            </a:r>
            <a:r>
              <a:rPr lang="en-US" dirty="0" err="1">
                <a:solidFill>
                  <a:srgbClr val="3C4043"/>
                </a:solidFill>
                <a:effectLst/>
              </a:rPr>
              <a:t>ise</a:t>
            </a:r>
            <a:r>
              <a:rPr lang="en-US" dirty="0">
                <a:solidFill>
                  <a:srgbClr val="3C4043"/>
                </a:solidFill>
                <a:effectLst/>
              </a:rPr>
              <a:t> </a:t>
            </a:r>
            <a:r>
              <a:rPr lang="en-US" dirty="0" err="1">
                <a:solidFill>
                  <a:srgbClr val="3C4043"/>
                </a:solidFill>
                <a:effectLst/>
              </a:rPr>
              <a:t>classın</a:t>
            </a:r>
            <a:r>
              <a:rPr lang="en-US" dirty="0">
                <a:solidFill>
                  <a:srgbClr val="3C4043"/>
                </a:solidFill>
                <a:effectLst/>
              </a:rPr>
              <a:t> </a:t>
            </a:r>
            <a:r>
              <a:rPr lang="en-US" dirty="0" err="1">
                <a:solidFill>
                  <a:srgbClr val="3C4043"/>
                </a:solidFill>
                <a:effectLst/>
              </a:rPr>
              <a:t>adını</a:t>
            </a:r>
            <a:r>
              <a:rPr lang="en-US" dirty="0">
                <a:solidFill>
                  <a:srgbClr val="3C4043"/>
                </a:solidFill>
                <a:effectLst/>
              </a:rPr>
              <a:t> her </a:t>
            </a:r>
            <a:r>
              <a:rPr lang="en-US" dirty="0" err="1">
                <a:solidFill>
                  <a:srgbClr val="3C4043"/>
                </a:solidFill>
                <a:effectLst/>
              </a:rPr>
              <a:t>fieldini</a:t>
            </a:r>
            <a:r>
              <a:rPr lang="en-US" dirty="0">
                <a:solidFill>
                  <a:srgbClr val="3C4043"/>
                </a:solidFill>
                <a:effectLst/>
              </a:rPr>
              <a:t> </a:t>
            </a:r>
            <a:r>
              <a:rPr lang="en-US" dirty="0" err="1">
                <a:solidFill>
                  <a:srgbClr val="3C4043"/>
                </a:solidFill>
                <a:effectLst/>
              </a:rPr>
              <a:t>ve</a:t>
            </a:r>
            <a:r>
              <a:rPr lang="en-US" dirty="0">
                <a:solidFill>
                  <a:srgbClr val="3C4043"/>
                </a:solidFill>
                <a:effectLst/>
              </a:rPr>
              <a:t> </a:t>
            </a:r>
            <a:r>
              <a:rPr lang="en-US" dirty="0" err="1">
                <a:solidFill>
                  <a:srgbClr val="3C4043"/>
                </a:solidFill>
                <a:effectLst/>
              </a:rPr>
              <a:t>valuesunu</a:t>
            </a:r>
            <a:r>
              <a:rPr lang="en-US" dirty="0">
                <a:solidFill>
                  <a:srgbClr val="3C4043"/>
                </a:solidFill>
                <a:effectLst/>
              </a:rPr>
              <a:t> string </a:t>
            </a:r>
            <a:r>
              <a:rPr lang="en-US" dirty="0" err="1">
                <a:solidFill>
                  <a:srgbClr val="3C4043"/>
                </a:solidFill>
                <a:effectLst/>
              </a:rPr>
              <a:t>olarak</a:t>
            </a:r>
            <a:r>
              <a:rPr lang="en-US" dirty="0">
                <a:solidFill>
                  <a:srgbClr val="3C4043"/>
                </a:solidFill>
                <a:effectLst/>
              </a:rPr>
              <a:t> </a:t>
            </a:r>
            <a:r>
              <a:rPr lang="en-US" dirty="0" err="1">
                <a:solidFill>
                  <a:srgbClr val="3C4043"/>
                </a:solidFill>
                <a:effectLst/>
              </a:rPr>
              <a:t>dönen</a:t>
            </a:r>
            <a:r>
              <a:rPr lang="en-US" dirty="0">
                <a:solidFill>
                  <a:srgbClr val="3C4043"/>
                </a:solidFill>
                <a:effectLst/>
              </a:rPr>
              <a:t> </a:t>
            </a:r>
            <a:r>
              <a:rPr lang="en-US" dirty="0" err="1">
                <a:solidFill>
                  <a:srgbClr val="3C4043"/>
                </a:solidFill>
                <a:effectLst/>
              </a:rPr>
              <a:t>bir</a:t>
            </a:r>
            <a:r>
              <a:rPr lang="en-US" dirty="0">
                <a:solidFill>
                  <a:srgbClr val="3C4043"/>
                </a:solidFill>
                <a:effectLst/>
              </a:rPr>
              <a:t> </a:t>
            </a:r>
            <a:r>
              <a:rPr lang="en-US" dirty="0" err="1">
                <a:solidFill>
                  <a:srgbClr val="3C4043"/>
                </a:solidFill>
                <a:effectLst/>
              </a:rPr>
              <a:t>metot</a:t>
            </a:r>
            <a:endParaRPr lang="en-US" dirty="0">
              <a:solidFill>
                <a:srgbClr val="3C4043"/>
              </a:solidFill>
              <a:effectLst/>
            </a:endParaRPr>
          </a:p>
          <a:p>
            <a:pPr marL="171450" lvl="0" indent="-171450" algn="l" rtl="0">
              <a:spcBef>
                <a:spcPts val="0"/>
              </a:spcBef>
              <a:spcAft>
                <a:spcPts val="0"/>
              </a:spcAft>
              <a:buFontTx/>
              <a:buChar char="-"/>
            </a:pPr>
            <a:r>
              <a:rPr lang="en-US" dirty="0" err="1">
                <a:solidFill>
                  <a:srgbClr val="3C4043"/>
                </a:solidFill>
                <a:effectLst/>
              </a:rPr>
              <a:t>Bunlar</a:t>
            </a:r>
            <a:r>
              <a:rPr lang="en-US" dirty="0">
                <a:solidFill>
                  <a:srgbClr val="3C4043"/>
                </a:solidFill>
                <a:effectLst/>
              </a:rPr>
              <a:t> hep var </a:t>
            </a:r>
            <a:r>
              <a:rPr lang="en-US" dirty="0" err="1">
                <a:solidFill>
                  <a:srgbClr val="3C4043"/>
                </a:solidFill>
                <a:effectLst/>
              </a:rPr>
              <a:t>zaten</a:t>
            </a:r>
            <a:r>
              <a:rPr lang="en-US" dirty="0">
                <a:solidFill>
                  <a:srgbClr val="3C4043"/>
                </a:solidFill>
                <a:effectLst/>
              </a:rPr>
              <a:t> </a:t>
            </a:r>
            <a:r>
              <a:rPr lang="en-US" dirty="0" err="1">
                <a:solidFill>
                  <a:srgbClr val="3C4043"/>
                </a:solidFill>
                <a:effectLst/>
              </a:rPr>
              <a:t>springte</a:t>
            </a:r>
            <a:r>
              <a:rPr lang="en-US" dirty="0">
                <a:solidFill>
                  <a:srgbClr val="3C4043"/>
                </a:solidFill>
                <a:effectLst/>
              </a:rPr>
              <a:t> override </a:t>
            </a:r>
            <a:r>
              <a:rPr lang="en-US" dirty="0" err="1">
                <a:solidFill>
                  <a:srgbClr val="3C4043"/>
                </a:solidFill>
                <a:effectLst/>
              </a:rPr>
              <a:t>ediyoruz</a:t>
            </a:r>
            <a:r>
              <a:rPr lang="en-US" dirty="0">
                <a:solidFill>
                  <a:srgbClr val="3C4043"/>
                </a:solidFill>
                <a:effectLst/>
              </a:rPr>
              <a:t> biz</a:t>
            </a:r>
          </a:p>
          <a:p>
            <a:pPr marL="171450" lvl="0" indent="-171450" algn="l" rtl="0">
              <a:spcBef>
                <a:spcPts val="0"/>
              </a:spcBef>
              <a:spcAft>
                <a:spcPts val="0"/>
              </a:spcAft>
              <a:buFontTx/>
              <a:buChar char="-"/>
            </a:pPr>
            <a:endParaRPr lang="en-US" dirty="0">
              <a:solidFill>
                <a:srgbClr val="3C4043"/>
              </a:solidFill>
              <a:effectLst/>
            </a:endParaRPr>
          </a:p>
          <a:p>
            <a:pPr marL="171450" lvl="0" indent="-171450" algn="l" rtl="0">
              <a:spcBef>
                <a:spcPts val="0"/>
              </a:spcBef>
              <a:spcAft>
                <a:spcPts val="0"/>
              </a:spcAft>
              <a:buFontTx/>
              <a:buChar char="-"/>
            </a:pPr>
            <a:endParaRPr lang="en-US" dirty="0">
              <a:solidFill>
                <a:srgbClr val="3C4043"/>
              </a:solidFill>
              <a:effectLst/>
            </a:endParaRP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997805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5641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dirty="0" err="1">
                <a:solidFill>
                  <a:srgbClr val="292929"/>
                </a:solidFill>
                <a:effectLst/>
                <a:latin typeface="Calibri" panose="020F0502020204030204" pitchFamily="34" charset="0"/>
                <a:cs typeface="Calibri" panose="020F0502020204030204" pitchFamily="34" charset="0"/>
              </a:rPr>
              <a:t>Jvm</a:t>
            </a:r>
            <a:r>
              <a:rPr lang="en-US" b="1" i="0" dirty="0">
                <a:solidFill>
                  <a:srgbClr val="292929"/>
                </a:solidFill>
                <a:effectLst/>
                <a:latin typeface="Calibri" panose="020F0502020204030204" pitchFamily="34" charset="0"/>
                <a:cs typeface="Calibri" panose="020F0502020204030204" pitchFamily="34" charset="0"/>
              </a:rPr>
              <a:t>(Java Virtual Machine);</a:t>
            </a:r>
            <a:r>
              <a:rPr lang="en-US" b="0" i="0" dirty="0">
                <a:solidFill>
                  <a:srgbClr val="292929"/>
                </a:solidFill>
                <a:effectLst/>
                <a:latin typeface="Calibri" panose="020F0502020204030204" pitchFamily="34" charset="0"/>
                <a:cs typeface="Calibri" panose="020F0502020204030204" pitchFamily="34" charset="0"/>
              </a:rPr>
              <a:t> Bir Java </a:t>
            </a:r>
            <a:r>
              <a:rPr lang="en-US" b="0" i="0" dirty="0" err="1">
                <a:solidFill>
                  <a:srgbClr val="292929"/>
                </a:solidFill>
                <a:effectLst/>
                <a:latin typeface="Calibri" panose="020F0502020204030204" pitchFamily="34" charset="0"/>
                <a:cs typeface="Calibri" panose="020F0502020204030204" pitchFamily="34" charset="0"/>
              </a:rPr>
              <a:t>programı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javac.exe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komutu</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ile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derlendikten</a:t>
            </a:r>
            <a:r>
              <a:rPr lang="en-US" b="0" i="0" dirty="0">
                <a:solidFill>
                  <a:srgbClr val="292929"/>
                </a:solidFill>
                <a:effectLst/>
                <a:latin typeface="Calibri" panose="020F0502020204030204" pitchFamily="34" charset="0"/>
                <a:cs typeface="Calibri" panose="020F0502020204030204" pitchFamily="34" charset="0"/>
              </a:rPr>
              <a:t>(compile </a:t>
            </a:r>
            <a:r>
              <a:rPr lang="en-US" b="0" i="0" dirty="0" err="1">
                <a:solidFill>
                  <a:srgbClr val="292929"/>
                </a:solidFill>
                <a:effectLst/>
                <a:latin typeface="Calibri" panose="020F0502020204030204" pitchFamily="34" charset="0"/>
                <a:cs typeface="Calibri" panose="020F0502020204030204" pitchFamily="34" charset="0"/>
              </a:rPr>
              <a:t>işlemi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sonra</a:t>
            </a:r>
            <a:r>
              <a:rPr lang="en-US" b="0" i="0" dirty="0">
                <a:solidFill>
                  <a:srgbClr val="292929"/>
                </a:solidFill>
                <a:effectLst/>
                <a:latin typeface="Calibri" panose="020F0502020204030204" pitchFamily="34" charset="0"/>
                <a:cs typeface="Calibri" panose="020F0502020204030204" pitchFamily="34" charset="0"/>
              </a:rPr>
              <a:t> </a:t>
            </a:r>
            <a:r>
              <a:rPr lang="en-US" b="1" i="0" dirty="0">
                <a:solidFill>
                  <a:srgbClr val="292929"/>
                </a:solidFill>
                <a:effectLst/>
                <a:latin typeface="Calibri" panose="020F0502020204030204" pitchFamily="34" charset="0"/>
                <a:cs typeface="Calibri" panose="020F0502020204030204" pitchFamily="34" charset="0"/>
              </a:rPr>
              <a:t>byte code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ismi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verilen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bir</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ara</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sürüm</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oluşur</a:t>
            </a:r>
            <a:r>
              <a:rPr lang="en-US" b="0" i="0" dirty="0">
                <a:solidFill>
                  <a:srgbClr val="292929"/>
                </a:solidFill>
                <a:effectLst/>
                <a:latin typeface="Calibri" panose="020F0502020204030204" pitchFamily="34" charset="0"/>
                <a:cs typeface="Calibri" panose="020F0502020204030204" pitchFamily="34" charset="0"/>
              </a:rPr>
              <a:t>. JVM </a:t>
            </a:r>
            <a:r>
              <a:rPr lang="en-US" b="0" i="0" dirty="0" err="1">
                <a:solidFill>
                  <a:srgbClr val="292929"/>
                </a:solidFill>
                <a:effectLst/>
                <a:latin typeface="Calibri" panose="020F0502020204030204" pitchFamily="34" charset="0"/>
                <a:cs typeface="Calibri" panose="020F0502020204030204" pitchFamily="34" charset="0"/>
              </a:rPr>
              <a:t>ise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bu</a:t>
            </a:r>
            <a:r>
              <a:rPr lang="en-US" b="0" i="0" dirty="0">
                <a:solidFill>
                  <a:srgbClr val="292929"/>
                </a:solidFill>
                <a:effectLst/>
                <a:latin typeface="Calibri" panose="020F0502020204030204" pitchFamily="34" charset="0"/>
                <a:cs typeface="Calibri" panose="020F0502020204030204" pitchFamily="34" charset="0"/>
              </a:rPr>
              <a:t> bytecode </a:t>
            </a:r>
            <a:r>
              <a:rPr lang="en-US" b="0" i="0" dirty="0" err="1">
                <a:solidFill>
                  <a:srgbClr val="292929"/>
                </a:solidFill>
                <a:effectLst/>
                <a:latin typeface="Calibri" panose="020F0502020204030204" pitchFamily="34" charset="0"/>
                <a:cs typeface="Calibri" panose="020F0502020204030204" pitchFamily="34" charset="0"/>
              </a:rPr>
              <a:t>ları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alıp</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çalıştığı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sisteme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özgü</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bir</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şekilde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yorumlayarak</a:t>
            </a:r>
            <a:r>
              <a:rPr lang="en-US" b="0" i="0" dirty="0">
                <a:solidFill>
                  <a:srgbClr val="292929"/>
                </a:solidFill>
                <a:effectLst/>
                <a:latin typeface="Calibri" panose="020F0502020204030204" pitchFamily="34" charset="0"/>
                <a:cs typeface="Calibri" panose="020F0502020204030204" pitchFamily="34" charset="0"/>
              </a:rPr>
              <a:t> Java </a:t>
            </a:r>
            <a:r>
              <a:rPr lang="en-US" b="0" i="0" dirty="0" err="1">
                <a:solidFill>
                  <a:srgbClr val="292929"/>
                </a:solidFill>
                <a:effectLst/>
                <a:latin typeface="Calibri" panose="020F0502020204030204" pitchFamily="34" charset="0"/>
                <a:cs typeface="Calibri" panose="020F0502020204030204" pitchFamily="34" charset="0"/>
              </a:rPr>
              <a:t>programlarını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değişik</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platformlar</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üzerinde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çalıştırmaya</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imkan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vermektedir</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yani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yazdığımız</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kodlar</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makinede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değil</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makine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üzerinde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kurulu</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olan</a:t>
            </a:r>
            <a:r>
              <a:rPr lang="en-US" b="0" i="0" dirty="0">
                <a:solidFill>
                  <a:srgbClr val="292929"/>
                </a:solidFill>
                <a:effectLst/>
                <a:latin typeface="Calibri" panose="020F0502020204030204" pitchFamily="34" charset="0"/>
                <a:cs typeface="Calibri" panose="020F0502020204030204" pitchFamily="34" charset="0"/>
              </a:rPr>
              <a:t> JVM </a:t>
            </a:r>
            <a:r>
              <a:rPr lang="en-US" b="0" i="0" dirty="0" err="1">
                <a:solidFill>
                  <a:srgbClr val="292929"/>
                </a:solidFill>
                <a:effectLst/>
                <a:latin typeface="Calibri" panose="020F0502020204030204" pitchFamily="34" charset="0"/>
                <a:cs typeface="Calibri" panose="020F0502020204030204" pitchFamily="34" charset="0"/>
              </a:rPr>
              <a:t>tarafından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çalıştırılır</a:t>
            </a:r>
            <a:r>
              <a:rPr lang="en-US" b="0" i="0" dirty="0">
                <a:solidFill>
                  <a:srgbClr val="292929"/>
                </a:solidFill>
                <a:effectLst/>
                <a:latin typeface="Calibri" panose="020F0502020204030204" pitchFamily="34" charset="0"/>
                <a:cs typeface="Calibri" panose="020F0502020204030204" pitchFamily="34" charset="0"/>
              </a:rPr>
              <a:t>. Bu </a:t>
            </a:r>
            <a:r>
              <a:rPr lang="en-US" b="0" i="0" dirty="0" err="1">
                <a:solidFill>
                  <a:srgbClr val="292929"/>
                </a:solidFill>
                <a:effectLst/>
                <a:latin typeface="Calibri" panose="020F0502020204030204" pitchFamily="34" charset="0"/>
                <a:cs typeface="Calibri" panose="020F0502020204030204" pitchFamily="34" charset="0"/>
              </a:rPr>
              <a:t>sebepten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dolayı</a:t>
            </a:r>
            <a:r>
              <a:rPr lang="en-US" b="0" i="0" dirty="0">
                <a:solidFill>
                  <a:srgbClr val="292929"/>
                </a:solidFill>
                <a:effectLst/>
                <a:latin typeface="Calibri" panose="020F0502020204030204" pitchFamily="34" charset="0"/>
                <a:cs typeface="Calibri" panose="020F0502020204030204" pitchFamily="34" charset="0"/>
              </a:rPr>
              <a:t> Java </a:t>
            </a:r>
            <a:r>
              <a:rPr lang="en-US" b="1" i="0" dirty="0">
                <a:solidFill>
                  <a:srgbClr val="292929"/>
                </a:solidFill>
                <a:effectLst/>
                <a:latin typeface="Calibri" panose="020F0502020204030204" pitchFamily="34" charset="0"/>
                <a:cs typeface="Calibri" panose="020F0502020204030204" pitchFamily="34" charset="0"/>
              </a:rPr>
              <a:t>“Write once, Run anywhere ”</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ünvanına</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sahiptir</a:t>
            </a:r>
            <a:r>
              <a:rPr lang="en-US" b="0" i="0" dirty="0">
                <a:solidFill>
                  <a:srgbClr val="292929"/>
                </a:solidFill>
                <a:effectLst/>
                <a:latin typeface="Calibri" panose="020F0502020204030204" pitchFamily="34" charset="0"/>
                <a:cs typeface="Calibri" panose="020F0502020204030204" pitchFamily="34" charset="0"/>
              </a:rPr>
              <a:t>.</a:t>
            </a:r>
            <a:endParaRPr dirty="0">
              <a:latin typeface="Calibri" panose="020F0502020204030204" pitchFamily="34" charset="0"/>
              <a:cs typeface="Calibri" panose="020F0502020204030204" pitchFamily="34" charset="0"/>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88422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Kayıtlar</a:t>
            </a:r>
            <a:r>
              <a:rPr lang="en-US" dirty="0"/>
              <a:t> </a:t>
            </a:r>
            <a:r>
              <a:rPr lang="en-US" dirty="0" err="1"/>
              <a:t>Recordlar</a:t>
            </a:r>
            <a:r>
              <a:rPr lang="en-US" dirty="0"/>
              <a:t>, </a:t>
            </a:r>
            <a:r>
              <a:rPr lang="en-US" dirty="0" err="1"/>
              <a:t>yalnızca</a:t>
            </a:r>
            <a:r>
              <a:rPr lang="en-US" dirty="0"/>
              <a:t> </a:t>
            </a:r>
            <a:r>
              <a:rPr lang="en-US" dirty="0" err="1"/>
              <a:t>alanların</a:t>
            </a:r>
            <a:r>
              <a:rPr lang="en-US" dirty="0"/>
              <a:t> </a:t>
            </a:r>
            <a:r>
              <a:rPr lang="en-US" dirty="0" err="1"/>
              <a:t>türünü</a:t>
            </a:r>
            <a:r>
              <a:rPr lang="en-US" dirty="0"/>
              <a:t> </a:t>
            </a:r>
            <a:r>
              <a:rPr lang="en-US" dirty="0" err="1"/>
              <a:t>ve</a:t>
            </a:r>
            <a:r>
              <a:rPr lang="en-US" dirty="0"/>
              <a:t> </a:t>
            </a:r>
            <a:r>
              <a:rPr lang="en-US" dirty="0" err="1"/>
              <a:t>adını</a:t>
            </a:r>
            <a:r>
              <a:rPr lang="en-US" dirty="0"/>
              <a:t> </a:t>
            </a:r>
            <a:r>
              <a:rPr lang="en-US" dirty="0" err="1"/>
              <a:t>gerektiren</a:t>
            </a:r>
            <a:r>
              <a:rPr lang="en-US" dirty="0"/>
              <a:t> </a:t>
            </a:r>
            <a:r>
              <a:rPr lang="en-US" dirty="0" err="1"/>
              <a:t>değişmez</a:t>
            </a:r>
            <a:r>
              <a:rPr lang="en-US" dirty="0"/>
              <a:t> </a:t>
            </a:r>
            <a:r>
              <a:rPr lang="en-US" dirty="0" err="1"/>
              <a:t>veri</a:t>
            </a:r>
            <a:r>
              <a:rPr lang="en-US" dirty="0"/>
              <a:t> </a:t>
            </a:r>
            <a:r>
              <a:rPr lang="en-US" dirty="0" err="1"/>
              <a:t>sınıflarıdır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00693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Kayıtlar</a:t>
            </a:r>
            <a:r>
              <a:rPr lang="en-US" dirty="0"/>
              <a:t> </a:t>
            </a:r>
            <a:r>
              <a:rPr lang="en-US" dirty="0" err="1"/>
              <a:t>Recordlar</a:t>
            </a:r>
            <a:r>
              <a:rPr lang="en-US" dirty="0"/>
              <a:t>, </a:t>
            </a:r>
            <a:r>
              <a:rPr lang="en-US" dirty="0" err="1"/>
              <a:t>yalnızca</a:t>
            </a:r>
            <a:r>
              <a:rPr lang="en-US" dirty="0"/>
              <a:t> </a:t>
            </a:r>
            <a:r>
              <a:rPr lang="en-US" dirty="0" err="1"/>
              <a:t>alanların</a:t>
            </a:r>
            <a:r>
              <a:rPr lang="en-US" dirty="0"/>
              <a:t> </a:t>
            </a:r>
            <a:r>
              <a:rPr lang="en-US" dirty="0" err="1"/>
              <a:t>türünü</a:t>
            </a:r>
            <a:r>
              <a:rPr lang="en-US" dirty="0"/>
              <a:t> </a:t>
            </a:r>
            <a:r>
              <a:rPr lang="en-US" dirty="0" err="1"/>
              <a:t>ve</a:t>
            </a:r>
            <a:r>
              <a:rPr lang="en-US" dirty="0"/>
              <a:t> </a:t>
            </a:r>
            <a:r>
              <a:rPr lang="en-US" dirty="0" err="1"/>
              <a:t>adını</a:t>
            </a:r>
            <a:r>
              <a:rPr lang="en-US" dirty="0"/>
              <a:t> </a:t>
            </a:r>
            <a:r>
              <a:rPr lang="en-US" dirty="0" err="1"/>
              <a:t>gerektiren</a:t>
            </a:r>
            <a:r>
              <a:rPr lang="en-US" dirty="0"/>
              <a:t> </a:t>
            </a:r>
            <a:r>
              <a:rPr lang="en-US" dirty="0" err="1"/>
              <a:t>değişmez</a:t>
            </a:r>
            <a:r>
              <a:rPr lang="en-US" dirty="0"/>
              <a:t> </a:t>
            </a:r>
            <a:r>
              <a:rPr lang="en-US" dirty="0" err="1"/>
              <a:t>veri</a:t>
            </a:r>
            <a:r>
              <a:rPr lang="en-US" dirty="0"/>
              <a:t> </a:t>
            </a:r>
            <a:r>
              <a:rPr lang="en-US" dirty="0" err="1"/>
              <a:t>sınıflarıdır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892125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84415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08907e0acb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72" name="Google Shape;372;g208907e0acb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err="1">
                <a:solidFill>
                  <a:srgbClr val="292929"/>
                </a:solidFill>
                <a:effectLst/>
                <a:latin typeface="Calibri" panose="020F0502020204030204" pitchFamily="34" charset="0"/>
                <a:cs typeface="Calibri" panose="020F0502020204030204" pitchFamily="34" charset="0"/>
              </a:rPr>
              <a:t>Jre</a:t>
            </a:r>
            <a:r>
              <a:rPr lang="en-US" b="1" i="0" dirty="0">
                <a:solidFill>
                  <a:srgbClr val="292929"/>
                </a:solidFill>
                <a:effectLst/>
                <a:latin typeface="Calibri" panose="020F0502020204030204" pitchFamily="34" charset="0"/>
                <a:cs typeface="Calibri" panose="020F0502020204030204" pitchFamily="34" charset="0"/>
              </a:rPr>
              <a:t>(Java Runtime Environment)</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kullanıcıların</a:t>
            </a:r>
            <a:r>
              <a:rPr lang="en-US" b="0" i="0" dirty="0">
                <a:solidFill>
                  <a:srgbClr val="292929"/>
                </a:solidFill>
                <a:effectLst/>
                <a:latin typeface="Calibri" panose="020F0502020204030204" pitchFamily="34" charset="0"/>
                <a:cs typeface="Calibri" panose="020F0502020204030204" pitchFamily="34" charset="0"/>
              </a:rPr>
              <a:t> Java </a:t>
            </a:r>
            <a:r>
              <a:rPr lang="en-US" b="0" i="0" dirty="0" err="1">
                <a:solidFill>
                  <a:srgbClr val="292929"/>
                </a:solidFill>
                <a:effectLst/>
                <a:latin typeface="Calibri" panose="020F0502020204030204" pitchFamily="34" charset="0"/>
                <a:cs typeface="Calibri" panose="020F0502020204030204" pitchFamily="34" charset="0"/>
              </a:rPr>
              <a:t>programlarını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çalıştırmaları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için</a:t>
            </a:r>
            <a:r>
              <a:rPr lang="en-US" b="0" i="0" dirty="0">
                <a:solidFill>
                  <a:srgbClr val="292929"/>
                </a:solidFill>
                <a:effectLst/>
                <a:latin typeface="Calibri" panose="020F0502020204030204" pitchFamily="34" charset="0"/>
                <a:cs typeface="Calibri" panose="020F0502020204030204" pitchFamily="34" charset="0"/>
              </a:rPr>
              <a:t> minimum </a:t>
            </a:r>
            <a:r>
              <a:rPr lang="en-US" b="0" i="0" dirty="0" err="1">
                <a:solidFill>
                  <a:srgbClr val="292929"/>
                </a:solidFill>
                <a:effectLst/>
                <a:latin typeface="Calibri" panose="020F0502020204030204" pitchFamily="34" charset="0"/>
                <a:cs typeface="Calibri" panose="020F0502020204030204" pitchFamily="34" charset="0"/>
              </a:rPr>
              <a:t>gereksinimleri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içeren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içerisinde</a:t>
            </a:r>
            <a:r>
              <a:rPr lang="en-US" b="0" i="0" dirty="0">
                <a:solidFill>
                  <a:srgbClr val="292929"/>
                </a:solidFill>
                <a:effectLst/>
                <a:latin typeface="Calibri" panose="020F0502020204030204" pitchFamily="34" charset="0"/>
                <a:cs typeface="Calibri" panose="020F0502020204030204" pitchFamily="34" charset="0"/>
              </a:rPr>
              <a:t> </a:t>
            </a:r>
            <a:r>
              <a:rPr lang="en-US" b="1" i="0" dirty="0" err="1">
                <a:solidFill>
                  <a:srgbClr val="292929"/>
                </a:solidFill>
                <a:effectLst/>
                <a:latin typeface="Calibri" panose="020F0502020204030204" pitchFamily="34" charset="0"/>
                <a:cs typeface="Calibri" panose="020F0502020204030204" pitchFamily="34" charset="0"/>
              </a:rPr>
              <a:t>JVM</a:t>
            </a:r>
            <a:r>
              <a:rPr lang="en-US" b="0" i="0" dirty="0" err="1">
                <a:solidFill>
                  <a:srgbClr val="292929"/>
                </a:solidFill>
                <a:effectLst/>
                <a:latin typeface="Calibri" panose="020F0502020204030204" pitchFamily="34" charset="0"/>
                <a:cs typeface="Calibri" panose="020F0502020204030204" pitchFamily="34" charset="0"/>
              </a:rPr>
              <a:t>’yi</a:t>
            </a:r>
            <a:r>
              <a:rPr lang="en-US" b="1"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ve</a:t>
            </a:r>
            <a:r>
              <a:rPr lang="en-US" b="0" i="0" dirty="0">
                <a:solidFill>
                  <a:srgbClr val="292929"/>
                </a:solidFill>
                <a:effectLst/>
                <a:latin typeface="Calibri" panose="020F0502020204030204" pitchFamily="34" charset="0"/>
                <a:cs typeface="Calibri" panose="020F0502020204030204" pitchFamily="34" charset="0"/>
              </a:rPr>
              <a:t> </a:t>
            </a:r>
            <a:r>
              <a:rPr lang="en-US" b="1" i="0" dirty="0">
                <a:solidFill>
                  <a:srgbClr val="292929"/>
                </a:solidFill>
                <a:effectLst/>
                <a:latin typeface="Calibri" panose="020F0502020204030204" pitchFamily="34" charset="0"/>
                <a:cs typeface="Calibri" panose="020F0502020204030204" pitchFamily="34" charset="0"/>
              </a:rPr>
              <a:t>Java </a:t>
            </a:r>
            <a:r>
              <a:rPr lang="en-US" b="1" i="0" dirty="0" err="1">
                <a:solidFill>
                  <a:srgbClr val="292929"/>
                </a:solidFill>
                <a:effectLst/>
                <a:latin typeface="Calibri" panose="020F0502020204030204" pitchFamily="34" charset="0"/>
                <a:cs typeface="Calibri" panose="020F0502020204030204" pitchFamily="34" charset="0"/>
              </a:rPr>
              <a:t>platformu</a:t>
            </a:r>
            <a:r>
              <a:rPr lang="en-US" b="1" i="0" dirty="0">
                <a:solidFill>
                  <a:srgbClr val="292929"/>
                </a:solidFill>
                <a:effectLst/>
                <a:latin typeface="Calibri" panose="020F0502020204030204" pitchFamily="34" charset="0"/>
                <a:cs typeface="Calibri" panose="020F0502020204030204" pitchFamily="34" charset="0"/>
              </a:rPr>
              <a:t> </a:t>
            </a:r>
            <a:r>
              <a:rPr lang="en-US" b="1" i="0" dirty="0" err="1">
                <a:solidFill>
                  <a:srgbClr val="292929"/>
                </a:solidFill>
                <a:effectLst/>
                <a:latin typeface="Calibri" panose="020F0502020204030204" pitchFamily="34" charset="0"/>
                <a:cs typeface="Calibri" panose="020F0502020204030204" pitchFamily="34" charset="0"/>
              </a:rPr>
              <a:t>çekirdek</a:t>
            </a:r>
            <a:r>
              <a:rPr lang="en-US" b="1" i="0" dirty="0">
                <a:solidFill>
                  <a:srgbClr val="292929"/>
                </a:solidFill>
                <a:effectLst/>
                <a:latin typeface="Calibri" panose="020F0502020204030204" pitchFamily="34" charset="0"/>
                <a:cs typeface="Calibri" panose="020F0502020204030204" pitchFamily="34" charset="0"/>
              </a:rPr>
              <a:t> </a:t>
            </a:r>
            <a:r>
              <a:rPr lang="en-US" b="1" i="0" dirty="0" err="1">
                <a:solidFill>
                  <a:srgbClr val="292929"/>
                </a:solidFill>
                <a:effectLst/>
                <a:latin typeface="Calibri" panose="020F0502020204030204" pitchFamily="34" charset="0"/>
                <a:cs typeface="Calibri" panose="020F0502020204030204" pitchFamily="34" charset="0"/>
              </a:rPr>
              <a:t>dosyalarını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bulunduran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yazılımdır</a:t>
            </a:r>
            <a:r>
              <a:rPr lang="en-US" b="0" i="0" dirty="0">
                <a:solidFill>
                  <a:srgbClr val="292929"/>
                </a:solidFill>
                <a:effectLst/>
                <a:latin typeface="Calibri" panose="020F0502020204030204" pitchFamily="34" charset="0"/>
                <a:cs typeface="Calibri" panose="020F0502020204030204" pitchFamily="34" charset="0"/>
              </a:rPr>
              <a:t>.</a:t>
            </a:r>
          </a:p>
          <a:p>
            <a:pPr algn="l"/>
            <a:r>
              <a:rPr lang="en-US" b="1" i="0" dirty="0">
                <a:solidFill>
                  <a:srgbClr val="292929"/>
                </a:solidFill>
                <a:effectLst/>
                <a:latin typeface="Calibri" panose="020F0502020204030204" pitchFamily="34" charset="0"/>
                <a:cs typeface="Calibri" panose="020F0502020204030204" pitchFamily="34" charset="0"/>
              </a:rPr>
              <a:t>JDK(Java Development Kit);</a:t>
            </a:r>
            <a:r>
              <a:rPr lang="en-US" b="0" i="0" dirty="0">
                <a:solidFill>
                  <a:srgbClr val="292929"/>
                </a:solidFill>
                <a:effectLst/>
                <a:latin typeface="Calibri" panose="020F0502020204030204" pitchFamily="34" charset="0"/>
                <a:cs typeface="Calibri" panose="020F0502020204030204" pitchFamily="34" charset="0"/>
              </a:rPr>
              <a:t> Java </a:t>
            </a:r>
            <a:r>
              <a:rPr lang="en-US" b="0" i="0" dirty="0" err="1">
                <a:solidFill>
                  <a:srgbClr val="292929"/>
                </a:solidFill>
                <a:effectLst/>
                <a:latin typeface="Calibri" panose="020F0502020204030204" pitchFamily="34" charset="0"/>
                <a:cs typeface="Calibri" panose="020F0502020204030204" pitchFamily="34" charset="0"/>
              </a:rPr>
              <a:t>ile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geliştirme</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yapmak</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için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gerekli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araçları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içeren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geliştirici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paketidir.Herhangi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bir</a:t>
            </a:r>
            <a:r>
              <a:rPr lang="en-US" b="0" i="0" dirty="0">
                <a:solidFill>
                  <a:srgbClr val="292929"/>
                </a:solidFill>
                <a:effectLst/>
                <a:latin typeface="Calibri" panose="020F0502020204030204" pitchFamily="34" charset="0"/>
                <a:cs typeface="Calibri" panose="020F0502020204030204" pitchFamily="34" charset="0"/>
              </a:rPr>
              <a:t> Java </a:t>
            </a:r>
            <a:r>
              <a:rPr lang="en-US" b="0" i="0" dirty="0" err="1">
                <a:solidFill>
                  <a:srgbClr val="292929"/>
                </a:solidFill>
                <a:effectLst/>
                <a:latin typeface="Calibri" panose="020F0502020204030204" pitchFamily="34" charset="0"/>
                <a:cs typeface="Calibri" panose="020F0502020204030204" pitchFamily="34" charset="0"/>
              </a:rPr>
              <a:t>uygulamasını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çalıştırmak</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için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Jdk’ya</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ihtiyaç</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yoktur</a:t>
            </a:r>
            <a:r>
              <a:rPr lang="en-US" b="0" i="0" dirty="0">
                <a:solidFill>
                  <a:srgbClr val="292929"/>
                </a:solidFill>
                <a:effectLst/>
                <a:latin typeface="Calibri" panose="020F0502020204030204" pitchFamily="34" charset="0"/>
                <a:cs typeface="Calibri" panose="020F0502020204030204" pitchFamily="34" charset="0"/>
              </a:rPr>
              <a:t>, </a:t>
            </a:r>
            <a:r>
              <a:rPr lang="en-US" b="1" i="0" dirty="0" err="1">
                <a:solidFill>
                  <a:srgbClr val="292929"/>
                </a:solidFill>
                <a:effectLst/>
                <a:latin typeface="Calibri" panose="020F0502020204030204" pitchFamily="34" charset="0"/>
                <a:cs typeface="Calibri" panose="020F0502020204030204" pitchFamily="34" charset="0"/>
              </a:rPr>
              <a:t>Jre</a:t>
            </a:r>
            <a:r>
              <a:rPr lang="en-US" b="1"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programların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çalışması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için</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gerekli</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altyapıyı</a:t>
            </a:r>
            <a:r>
              <a:rPr lang="en-US" b="0" i="0" dirty="0">
                <a:solidFill>
                  <a:srgbClr val="292929"/>
                </a:solidFill>
                <a:effectLst/>
                <a:latin typeface="Calibri" panose="020F0502020204030204" pitchFamily="34" charset="0"/>
                <a:cs typeface="Calibri" panose="020F0502020204030204" pitchFamily="34" charset="0"/>
              </a:rPr>
              <a:t> </a:t>
            </a:r>
            <a:r>
              <a:rPr lang="en-US" b="0" i="0" dirty="0" err="1">
                <a:solidFill>
                  <a:srgbClr val="292929"/>
                </a:solidFill>
                <a:effectLst/>
                <a:latin typeface="Calibri" panose="020F0502020204030204" pitchFamily="34" charset="0"/>
                <a:cs typeface="Calibri" panose="020F0502020204030204" pitchFamily="34" charset="0"/>
              </a:rPr>
              <a:t>barındırır</a:t>
            </a:r>
            <a:r>
              <a:rPr lang="en-US" b="0" i="0" dirty="0">
                <a:solidFill>
                  <a:srgbClr val="292929"/>
                </a:solidFill>
                <a:effectLst/>
                <a:latin typeface="Calibri" panose="020F0502020204030204" pitchFamily="34" charset="0"/>
                <a:cs typeface="Calibri" panose="020F0502020204030204" pitchFamily="34" charset="0"/>
              </a:rPr>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0971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endParaRPr lang="en-US" b="0" i="0" dirty="0">
              <a:solidFill>
                <a:srgbClr val="292929"/>
              </a:solidFill>
              <a:effectLst/>
              <a:latin typeface="Calibri" panose="020F0502020204030204" pitchFamily="34" charset="0"/>
              <a:cs typeface="Calibri" panose="020F0502020204030204" pitchFamily="34" charset="0"/>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79759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5303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Birbirlerinin</a:t>
            </a:r>
            <a:r>
              <a:rPr lang="en-US" dirty="0"/>
              <a:t> </a:t>
            </a:r>
            <a:r>
              <a:rPr lang="en-US" dirty="0" err="1"/>
              <a:t>metotlarını</a:t>
            </a:r>
            <a:r>
              <a:rPr lang="en-US" dirty="0"/>
              <a:t> </a:t>
            </a:r>
            <a:r>
              <a:rPr lang="en-US" dirty="0" err="1"/>
              <a:t>çağırarak</a:t>
            </a:r>
            <a:r>
              <a:rPr lang="en-US" dirty="0"/>
              <a:t> </a:t>
            </a:r>
            <a:r>
              <a:rPr lang="en-US" dirty="0" err="1"/>
              <a:t>iletişim</a:t>
            </a:r>
            <a:r>
              <a:rPr lang="en-US" dirty="0"/>
              <a:t> </a:t>
            </a:r>
            <a:r>
              <a:rPr lang="en-US" dirty="0" err="1"/>
              <a:t>kuran</a:t>
            </a:r>
            <a:r>
              <a:rPr lang="en-US" dirty="0"/>
              <a:t> </a:t>
            </a:r>
            <a:r>
              <a:rPr lang="en-US" dirty="0" err="1"/>
              <a:t>nesnelerin</a:t>
            </a:r>
            <a:r>
              <a:rPr lang="en-US" dirty="0"/>
              <a:t> </a:t>
            </a:r>
            <a:r>
              <a:rPr lang="en-US" dirty="0" err="1"/>
              <a:t>oluşturduğu</a:t>
            </a:r>
            <a:r>
              <a:rPr lang="en-US" dirty="0"/>
              <a:t> </a:t>
            </a:r>
            <a:r>
              <a:rPr lang="en-US" dirty="0" err="1"/>
              <a:t>yapıya</a:t>
            </a:r>
            <a:r>
              <a:rPr lang="en-US" dirty="0"/>
              <a:t> java program </a:t>
            </a:r>
            <a:r>
              <a:rPr lang="en-US" dirty="0" err="1"/>
              <a:t>diyebiliriz</a:t>
            </a:r>
            <a:r>
              <a:rPr lang="en-US" dirty="0"/>
              <a:t>.</a:t>
            </a:r>
          </a:p>
          <a:p>
            <a:pPr marL="0" lvl="0" indent="0" algn="l" rtl="0">
              <a:spcBef>
                <a:spcPts val="0"/>
              </a:spcBef>
              <a:spcAft>
                <a:spcPts val="0"/>
              </a:spcAft>
              <a:buNone/>
            </a:pPr>
            <a:r>
              <a:rPr lang="en-US" dirty="0" err="1"/>
              <a:t>Obje</a:t>
            </a:r>
            <a:r>
              <a:rPr lang="en-US" dirty="0"/>
              <a:t>, </a:t>
            </a:r>
            <a:r>
              <a:rPr lang="en-US" dirty="0" err="1"/>
              <a:t>bir</a:t>
            </a:r>
            <a:r>
              <a:rPr lang="en-US" dirty="0"/>
              <a:t> </a:t>
            </a:r>
            <a:r>
              <a:rPr lang="en-US" dirty="0" err="1"/>
              <a:t>classın</a:t>
            </a:r>
            <a:r>
              <a:rPr lang="en-US" dirty="0"/>
              <a:t> </a:t>
            </a:r>
            <a:r>
              <a:rPr lang="en-US" dirty="0" err="1"/>
              <a:t>instanceıdır</a:t>
            </a:r>
            <a:r>
              <a:rPr lang="en-US" dirty="0"/>
              <a:t> </a:t>
            </a:r>
            <a:r>
              <a:rPr lang="en-US" dirty="0" err="1"/>
              <a:t>yani</a:t>
            </a:r>
            <a:r>
              <a:rPr lang="en-US" dirty="0"/>
              <a:t> </a:t>
            </a:r>
            <a:r>
              <a:rPr lang="en-US" dirty="0" err="1"/>
              <a:t>örneğinir</a:t>
            </a:r>
            <a:r>
              <a:rPr lang="en-US" dirty="0"/>
              <a:t>.</a:t>
            </a:r>
          </a:p>
          <a:p>
            <a:pPr marL="0" lvl="0" indent="0" algn="l" rtl="0">
              <a:spcBef>
                <a:spcPts val="0"/>
              </a:spcBef>
              <a:spcAft>
                <a:spcPts val="0"/>
              </a:spcAft>
              <a:buNone/>
            </a:pPr>
            <a:r>
              <a:rPr lang="en-US" dirty="0" err="1"/>
              <a:t>Objelerin</a:t>
            </a:r>
            <a:r>
              <a:rPr lang="en-US" dirty="0"/>
              <a:t> </a:t>
            </a:r>
            <a:r>
              <a:rPr lang="en-US" dirty="0" err="1"/>
              <a:t>durumları</a:t>
            </a:r>
            <a:r>
              <a:rPr lang="en-US" dirty="0"/>
              <a:t> </a:t>
            </a:r>
            <a:r>
              <a:rPr lang="en-US" dirty="0" err="1"/>
              <a:t>ve</a:t>
            </a:r>
            <a:r>
              <a:rPr lang="en-US" dirty="0"/>
              <a:t> </a:t>
            </a:r>
            <a:r>
              <a:rPr lang="en-US" dirty="0" err="1"/>
              <a:t>davranışları</a:t>
            </a:r>
            <a:r>
              <a:rPr lang="en-US" dirty="0"/>
              <a:t> </a:t>
            </a:r>
            <a:r>
              <a:rPr lang="en-US" dirty="0" err="1"/>
              <a:t>vardır</a:t>
            </a:r>
            <a:r>
              <a:rPr lang="en-US" dirty="0"/>
              <a:t>. </a:t>
            </a:r>
            <a:r>
              <a:rPr lang="en-US" dirty="0" err="1"/>
              <a:t>Kitap</a:t>
            </a:r>
            <a:r>
              <a:rPr lang="en-US" dirty="0"/>
              <a:t> -&gt; </a:t>
            </a:r>
            <a:r>
              <a:rPr lang="en-US" dirty="0" err="1"/>
              <a:t>Yazar</a:t>
            </a:r>
            <a:r>
              <a:rPr lang="en-US" dirty="0"/>
              <a:t>, </a:t>
            </a:r>
            <a:r>
              <a:rPr lang="en-US" dirty="0" err="1"/>
              <a:t>Sayfa</a:t>
            </a:r>
            <a:r>
              <a:rPr lang="en-US" dirty="0"/>
              <a:t> </a:t>
            </a:r>
            <a:r>
              <a:rPr lang="en-US" dirty="0" err="1"/>
              <a:t>sayısı</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 </a:t>
            </a:r>
            <a:r>
              <a:rPr lang="en-US" dirty="0" err="1"/>
              <a:t>objenin</a:t>
            </a:r>
            <a:r>
              <a:rPr lang="en-US" dirty="0"/>
              <a:t> </a:t>
            </a:r>
            <a:r>
              <a:rPr lang="en-US" dirty="0" err="1"/>
              <a:t>kendine</a:t>
            </a:r>
            <a:r>
              <a:rPr lang="en-US" dirty="0"/>
              <a:t> </a:t>
            </a:r>
            <a:r>
              <a:rPr lang="en-US" dirty="0" err="1"/>
              <a:t>özgü</a:t>
            </a:r>
            <a:r>
              <a:rPr lang="en-US" dirty="0"/>
              <a:t> instance </a:t>
            </a:r>
            <a:r>
              <a:rPr lang="en-US" dirty="0" err="1"/>
              <a:t>variableları</a:t>
            </a:r>
            <a:r>
              <a:rPr lang="en-US" dirty="0"/>
              <a:t> </a:t>
            </a:r>
            <a:r>
              <a:rPr lang="en-US" dirty="0" err="1"/>
              <a:t>vardır</a:t>
            </a:r>
            <a:r>
              <a:rPr lang="en-US" dirty="0"/>
              <a:t>.</a:t>
            </a:r>
          </a:p>
          <a:p>
            <a:pPr marL="0" lvl="0" indent="0" algn="l" rtl="0">
              <a:spcBef>
                <a:spcPts val="0"/>
              </a:spcBef>
              <a:spcAft>
                <a:spcPts val="0"/>
              </a:spcAft>
              <a:buNone/>
            </a:pPr>
            <a:r>
              <a:rPr lang="en-US" dirty="0"/>
              <a:t>Class, </a:t>
            </a:r>
            <a:r>
              <a:rPr lang="en-US" dirty="0" err="1"/>
              <a:t>objenin</a:t>
            </a:r>
            <a:r>
              <a:rPr lang="en-US" dirty="0"/>
              <a:t> </a:t>
            </a:r>
            <a:r>
              <a:rPr lang="en-US" dirty="0" err="1"/>
              <a:t>durumunu</a:t>
            </a:r>
            <a:r>
              <a:rPr lang="en-US" dirty="0"/>
              <a:t> </a:t>
            </a:r>
            <a:r>
              <a:rPr lang="en-US" dirty="0" err="1"/>
              <a:t>açıklayan</a:t>
            </a:r>
            <a:r>
              <a:rPr lang="en-US" dirty="0"/>
              <a:t> </a:t>
            </a:r>
            <a:r>
              <a:rPr lang="en-US" dirty="0" err="1"/>
              <a:t>bir</a:t>
            </a:r>
            <a:r>
              <a:rPr lang="en-US" dirty="0"/>
              <a:t> </a:t>
            </a:r>
            <a:r>
              <a:rPr lang="en-US" dirty="0" err="1"/>
              <a:t>şablon</a:t>
            </a:r>
            <a:r>
              <a:rPr lang="en-US" dirty="0"/>
              <a:t>/plan </a:t>
            </a:r>
            <a:r>
              <a:rPr lang="en-US" dirty="0" err="1"/>
              <a:t>olarak</a:t>
            </a:r>
            <a:r>
              <a:rPr lang="en-US" dirty="0"/>
              <a:t> </a:t>
            </a:r>
            <a:r>
              <a:rPr lang="en-US" dirty="0" err="1"/>
              <a:t>tanımlanabilir</a:t>
            </a:r>
            <a:r>
              <a:rPr lang="en-US" dirty="0"/>
              <a:t>.</a:t>
            </a:r>
          </a:p>
          <a:p>
            <a:pPr marL="0" lvl="0" indent="0" algn="l" rtl="0">
              <a:spcBef>
                <a:spcPts val="0"/>
              </a:spcBef>
              <a:spcAft>
                <a:spcPts val="0"/>
              </a:spcAft>
              <a:buNone/>
            </a:pPr>
            <a:r>
              <a:rPr lang="en-US" dirty="0"/>
              <a:t>Method </a:t>
            </a:r>
            <a:r>
              <a:rPr lang="en-US" dirty="0" err="1"/>
              <a:t>yani</a:t>
            </a:r>
            <a:r>
              <a:rPr lang="en-US" dirty="0"/>
              <a:t> </a:t>
            </a:r>
            <a:r>
              <a:rPr lang="en-US" dirty="0" err="1"/>
              <a:t>yöntem</a:t>
            </a:r>
            <a:r>
              <a:rPr lang="en-US" dirty="0"/>
              <a:t> </a:t>
            </a:r>
            <a:r>
              <a:rPr lang="en-US" dirty="0" err="1"/>
              <a:t>bir</a:t>
            </a:r>
            <a:r>
              <a:rPr lang="en-US" dirty="0"/>
              <a:t> </a:t>
            </a:r>
            <a:r>
              <a:rPr lang="en-US" dirty="0" err="1"/>
              <a:t>davranıştır</a:t>
            </a:r>
            <a:r>
              <a:rPr lang="en-US" dirty="0"/>
              <a:t>.</a:t>
            </a:r>
          </a:p>
          <a:p>
            <a:pPr marL="0" lvl="0" indent="0" algn="l" rtl="0">
              <a:spcBef>
                <a:spcPts val="0"/>
              </a:spcBef>
              <a:spcAft>
                <a:spcPts val="0"/>
              </a:spcAft>
              <a:buNone/>
            </a:pPr>
            <a:r>
              <a:rPr lang="en-US" dirty="0" err="1"/>
              <a:t>Metotlarda</a:t>
            </a:r>
            <a:r>
              <a:rPr lang="en-US" dirty="0"/>
              <a:t> </a:t>
            </a:r>
            <a:r>
              <a:rPr lang="en-US" dirty="0" err="1"/>
              <a:t>mantık</a:t>
            </a:r>
            <a:r>
              <a:rPr lang="en-US" dirty="0"/>
              <a:t> </a:t>
            </a:r>
            <a:r>
              <a:rPr lang="en-US" dirty="0" err="1"/>
              <a:t>yazılır</a:t>
            </a:r>
            <a:r>
              <a:rPr lang="en-US" dirty="0"/>
              <a:t>, </a:t>
            </a:r>
            <a:r>
              <a:rPr lang="en-US" dirty="0" err="1"/>
              <a:t>veriler</a:t>
            </a:r>
            <a:r>
              <a:rPr lang="en-US" dirty="0"/>
              <a:t> </a:t>
            </a:r>
            <a:r>
              <a:rPr lang="en-US" dirty="0" err="1"/>
              <a:t>işlenir</a:t>
            </a:r>
            <a:r>
              <a:rPr lang="en-US" dirty="0"/>
              <a:t> </a:t>
            </a:r>
            <a:r>
              <a:rPr lang="en-US" dirty="0" err="1"/>
              <a:t>ve</a:t>
            </a:r>
            <a:r>
              <a:rPr lang="en-US" dirty="0"/>
              <a:t> </a:t>
            </a:r>
            <a:r>
              <a:rPr lang="en-US" dirty="0" err="1"/>
              <a:t>eylemler</a:t>
            </a:r>
            <a:r>
              <a:rPr lang="en-US" dirty="0"/>
              <a:t> </a:t>
            </a:r>
            <a:r>
              <a:rPr lang="en-US" dirty="0" err="1"/>
              <a:t>yürütülür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44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897da35c9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Burada dinleyenlere soru sor.</a:t>
            </a:r>
            <a:endParaRPr/>
          </a:p>
        </p:txBody>
      </p:sp>
      <p:sp>
        <p:nvSpPr>
          <p:cNvPr id="124" name="Google Shape;124;g1897da35c9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290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Java </a:t>
            </a:r>
            <a:r>
              <a:rPr lang="en-US" dirty="0" err="1"/>
              <a:t>büyük</a:t>
            </a:r>
            <a:r>
              <a:rPr lang="en-US" dirty="0"/>
              <a:t>/</a:t>
            </a:r>
            <a:r>
              <a:rPr lang="en-US" dirty="0" err="1"/>
              <a:t>küçük</a:t>
            </a:r>
            <a:r>
              <a:rPr lang="en-US" dirty="0"/>
              <a:t> </a:t>
            </a:r>
            <a:r>
              <a:rPr lang="en-US" dirty="0" err="1"/>
              <a:t>harfe</a:t>
            </a:r>
            <a:r>
              <a:rPr lang="en-US" dirty="0"/>
              <a:t> </a:t>
            </a:r>
            <a:r>
              <a:rPr lang="en-US" dirty="0" err="1"/>
              <a:t>duyarlıdır</a:t>
            </a:r>
            <a:r>
              <a:rPr lang="en-US" dirty="0"/>
              <a:t>, </a:t>
            </a:r>
          </a:p>
          <a:p>
            <a:pPr marL="171450" lvl="0" indent="-171450" algn="l" rtl="0">
              <a:spcBef>
                <a:spcPts val="0"/>
              </a:spcBef>
              <a:spcAft>
                <a:spcPts val="0"/>
              </a:spcAft>
              <a:buFontTx/>
              <a:buChar char="-"/>
            </a:pPr>
            <a:r>
              <a:rPr lang="en-US" dirty="0" err="1"/>
              <a:t>Tüm</a:t>
            </a:r>
            <a:r>
              <a:rPr lang="en-US" dirty="0"/>
              <a:t> </a:t>
            </a:r>
            <a:r>
              <a:rPr lang="en-US" dirty="0" err="1"/>
              <a:t>sınıf</a:t>
            </a:r>
            <a:r>
              <a:rPr lang="en-US" dirty="0"/>
              <a:t> </a:t>
            </a:r>
            <a:r>
              <a:rPr lang="en-US" dirty="0" err="1"/>
              <a:t>isimleri</a:t>
            </a:r>
            <a:r>
              <a:rPr lang="en-US" dirty="0"/>
              <a:t> </a:t>
            </a:r>
            <a:r>
              <a:rPr lang="en-US" dirty="0" err="1"/>
              <a:t>için</a:t>
            </a:r>
            <a:r>
              <a:rPr lang="en-US" dirty="0"/>
              <a:t> ilk </a:t>
            </a:r>
            <a:r>
              <a:rPr lang="en-US" dirty="0" err="1"/>
              <a:t>harf</a:t>
            </a:r>
            <a:r>
              <a:rPr lang="en-US" dirty="0"/>
              <a:t> </a:t>
            </a:r>
            <a:r>
              <a:rPr lang="en-US" dirty="0" err="1"/>
              <a:t>Büyük</a:t>
            </a:r>
            <a:r>
              <a:rPr lang="en-US" dirty="0"/>
              <a:t> Harf </a:t>
            </a:r>
            <a:r>
              <a:rPr lang="en-US" dirty="0" err="1"/>
              <a:t>olmalıdır</a:t>
            </a:r>
            <a:r>
              <a:rPr lang="en-US" dirty="0"/>
              <a:t>. </a:t>
            </a:r>
            <a:r>
              <a:rPr lang="en-US" dirty="0" err="1"/>
              <a:t>Sınıfın</a:t>
            </a:r>
            <a:r>
              <a:rPr lang="en-US" dirty="0"/>
              <a:t> </a:t>
            </a:r>
            <a:r>
              <a:rPr lang="en-US" dirty="0" err="1"/>
              <a:t>adını</a:t>
            </a:r>
            <a:r>
              <a:rPr lang="en-US" dirty="0"/>
              <a:t> </a:t>
            </a:r>
            <a:r>
              <a:rPr lang="en-US" dirty="0" err="1"/>
              <a:t>oluşturmak</a:t>
            </a:r>
            <a:r>
              <a:rPr lang="en-US" dirty="0"/>
              <a:t> </a:t>
            </a:r>
            <a:r>
              <a:rPr lang="en-US" dirty="0" err="1"/>
              <a:t>için</a:t>
            </a:r>
            <a:r>
              <a:rPr lang="en-US" dirty="0"/>
              <a:t> </a:t>
            </a:r>
            <a:r>
              <a:rPr lang="en-US" dirty="0" err="1"/>
              <a:t>birkaç</a:t>
            </a:r>
            <a:r>
              <a:rPr lang="en-US" dirty="0"/>
              <a:t> </a:t>
            </a:r>
            <a:r>
              <a:rPr lang="en-US" dirty="0" err="1"/>
              <a:t>kelime</a:t>
            </a:r>
            <a:r>
              <a:rPr lang="en-US" dirty="0"/>
              <a:t> </a:t>
            </a:r>
            <a:r>
              <a:rPr lang="en-US" dirty="0" err="1"/>
              <a:t>kullanılıyorsa</a:t>
            </a:r>
            <a:r>
              <a:rPr lang="en-US" dirty="0"/>
              <a:t>, her </a:t>
            </a:r>
            <a:r>
              <a:rPr lang="en-US" dirty="0" err="1"/>
              <a:t>iç</a:t>
            </a:r>
            <a:r>
              <a:rPr lang="en-US" dirty="0"/>
              <a:t> </a:t>
            </a:r>
            <a:r>
              <a:rPr lang="en-US" dirty="0" err="1"/>
              <a:t>kelimenin</a:t>
            </a:r>
            <a:r>
              <a:rPr lang="en-US" dirty="0"/>
              <a:t> ilk </a:t>
            </a:r>
            <a:r>
              <a:rPr lang="en-US" dirty="0" err="1"/>
              <a:t>harfi</a:t>
            </a:r>
            <a:r>
              <a:rPr lang="en-US" dirty="0"/>
              <a:t> </a:t>
            </a:r>
            <a:r>
              <a:rPr lang="en-US" dirty="0" err="1"/>
              <a:t>Büyük</a:t>
            </a:r>
            <a:r>
              <a:rPr lang="en-US" dirty="0"/>
              <a:t> Harf </a:t>
            </a:r>
            <a:r>
              <a:rPr lang="en-US" dirty="0" err="1"/>
              <a:t>olmalıdır</a:t>
            </a:r>
            <a:r>
              <a:rPr lang="en-US" dirty="0"/>
              <a:t>.	</a:t>
            </a:r>
          </a:p>
          <a:p>
            <a:pPr marL="171450" lvl="0" indent="-171450" algn="l" rtl="0">
              <a:spcBef>
                <a:spcPts val="0"/>
              </a:spcBef>
              <a:spcAft>
                <a:spcPts val="0"/>
              </a:spcAft>
              <a:buFontTx/>
              <a:buChar char="-"/>
            </a:pPr>
            <a:r>
              <a:rPr lang="en-US" dirty="0" err="1"/>
              <a:t>Tüm</a:t>
            </a:r>
            <a:r>
              <a:rPr lang="en-US" dirty="0"/>
              <a:t> </a:t>
            </a:r>
            <a:r>
              <a:rPr lang="en-US" dirty="0" err="1"/>
              <a:t>metot</a:t>
            </a:r>
            <a:r>
              <a:rPr lang="en-US" dirty="0"/>
              <a:t> </a:t>
            </a:r>
            <a:r>
              <a:rPr lang="en-US" dirty="0" err="1"/>
              <a:t>adları</a:t>
            </a:r>
            <a:r>
              <a:rPr lang="en-US" dirty="0"/>
              <a:t> </a:t>
            </a:r>
            <a:r>
              <a:rPr lang="en-US" dirty="0" err="1"/>
              <a:t>Küçük</a:t>
            </a:r>
            <a:r>
              <a:rPr lang="en-US" dirty="0"/>
              <a:t> Harf </a:t>
            </a:r>
            <a:r>
              <a:rPr lang="en-US" dirty="0" err="1"/>
              <a:t>ile</a:t>
            </a:r>
            <a:r>
              <a:rPr lang="en-US" dirty="0"/>
              <a:t> </a:t>
            </a:r>
            <a:r>
              <a:rPr lang="en-US" dirty="0" err="1"/>
              <a:t>başlamalıdır</a:t>
            </a:r>
            <a:r>
              <a:rPr lang="en-US" dirty="0"/>
              <a:t>. </a:t>
            </a:r>
            <a:r>
              <a:rPr lang="en-US" dirty="0" err="1"/>
              <a:t>Metodun</a:t>
            </a:r>
            <a:r>
              <a:rPr lang="en-US" dirty="0"/>
              <a:t> </a:t>
            </a:r>
            <a:r>
              <a:rPr lang="en-US" dirty="0" err="1"/>
              <a:t>adını</a:t>
            </a:r>
            <a:r>
              <a:rPr lang="en-US" dirty="0"/>
              <a:t> </a:t>
            </a:r>
            <a:r>
              <a:rPr lang="en-US" dirty="0" err="1"/>
              <a:t>oluşturmak</a:t>
            </a:r>
            <a:r>
              <a:rPr lang="en-US" dirty="0"/>
              <a:t> </a:t>
            </a:r>
            <a:r>
              <a:rPr lang="en-US" dirty="0" err="1"/>
              <a:t>için</a:t>
            </a:r>
            <a:r>
              <a:rPr lang="en-US" dirty="0"/>
              <a:t> </a:t>
            </a:r>
            <a:r>
              <a:rPr lang="en-US" dirty="0" err="1"/>
              <a:t>birkaç</a:t>
            </a:r>
            <a:r>
              <a:rPr lang="en-US" dirty="0"/>
              <a:t> </a:t>
            </a:r>
            <a:r>
              <a:rPr lang="en-US" dirty="0" err="1"/>
              <a:t>kelime</a:t>
            </a:r>
            <a:r>
              <a:rPr lang="en-US" dirty="0"/>
              <a:t> </a:t>
            </a:r>
            <a:r>
              <a:rPr lang="en-US" dirty="0" err="1"/>
              <a:t>kullanılıyorsa</a:t>
            </a:r>
            <a:r>
              <a:rPr lang="en-US" dirty="0"/>
              <a:t>, her </a:t>
            </a:r>
            <a:r>
              <a:rPr lang="en-US" dirty="0" err="1"/>
              <a:t>bir</a:t>
            </a:r>
            <a:r>
              <a:rPr lang="en-US" dirty="0"/>
              <a:t> </a:t>
            </a:r>
            <a:r>
              <a:rPr lang="en-US" dirty="0" err="1"/>
              <a:t>iç</a:t>
            </a:r>
            <a:r>
              <a:rPr lang="en-US" dirty="0"/>
              <a:t> </a:t>
            </a:r>
            <a:r>
              <a:rPr lang="en-US" dirty="0" err="1"/>
              <a:t>kelimenin</a:t>
            </a:r>
            <a:r>
              <a:rPr lang="en-US" dirty="0"/>
              <a:t> ilk </a:t>
            </a:r>
            <a:r>
              <a:rPr lang="en-US" dirty="0" err="1"/>
              <a:t>harfi</a:t>
            </a:r>
            <a:r>
              <a:rPr lang="en-US" dirty="0"/>
              <a:t> </a:t>
            </a:r>
            <a:r>
              <a:rPr lang="en-US" dirty="0" err="1"/>
              <a:t>Büyük</a:t>
            </a:r>
            <a:r>
              <a:rPr lang="en-US" dirty="0"/>
              <a:t> Harf </a:t>
            </a:r>
            <a:r>
              <a:rPr lang="en-US" dirty="0" err="1"/>
              <a:t>olmalıdır</a:t>
            </a:r>
            <a:r>
              <a:rPr lang="en-US" dirty="0"/>
              <a:t>.</a:t>
            </a:r>
          </a:p>
          <a:p>
            <a:pPr marL="171450" lvl="0" indent="-171450" algn="l" rtl="0">
              <a:spcBef>
                <a:spcPts val="0"/>
              </a:spcBef>
              <a:spcAft>
                <a:spcPts val="0"/>
              </a:spcAft>
              <a:buFontTx/>
              <a:buChar char="-"/>
            </a:pPr>
            <a:r>
              <a:rPr lang="en-US" dirty="0"/>
              <a:t>Program </a:t>
            </a:r>
            <a:r>
              <a:rPr lang="en-US" dirty="0" err="1"/>
              <a:t>dosyasının</a:t>
            </a:r>
            <a:r>
              <a:rPr lang="en-US" dirty="0"/>
              <a:t> </a:t>
            </a:r>
            <a:r>
              <a:rPr lang="en-US" dirty="0" err="1"/>
              <a:t>adı</a:t>
            </a:r>
            <a:r>
              <a:rPr lang="en-US" dirty="0"/>
              <a:t>, class </a:t>
            </a:r>
            <a:r>
              <a:rPr lang="en-US" dirty="0" err="1"/>
              <a:t>adıyla</a:t>
            </a:r>
            <a:r>
              <a:rPr lang="en-US" dirty="0"/>
              <a:t> tam </a:t>
            </a:r>
            <a:r>
              <a:rPr lang="en-US" dirty="0" err="1"/>
              <a:t>olarak</a:t>
            </a:r>
            <a:r>
              <a:rPr lang="en-US" dirty="0"/>
              <a:t> </a:t>
            </a:r>
            <a:r>
              <a:rPr lang="en-US" dirty="0" err="1"/>
              <a:t>eşleşmelidir</a:t>
            </a:r>
            <a:r>
              <a:rPr lang="en-US" dirty="0"/>
              <a:t>. </a:t>
            </a:r>
            <a:r>
              <a:rPr lang="en-US" dirty="0" err="1"/>
              <a:t>Yoksa</a:t>
            </a:r>
            <a:r>
              <a:rPr lang="en-US" dirty="0"/>
              <a:t> compile </a:t>
            </a:r>
            <a:r>
              <a:rPr lang="en-US" dirty="0" err="1"/>
              <a:t>etmez</a:t>
            </a:r>
            <a:r>
              <a:rPr lang="en-US" dirty="0"/>
              <a:t>.</a:t>
            </a:r>
          </a:p>
          <a:p>
            <a:pPr marL="171450" lvl="0" indent="-171450" algn="l" rtl="0">
              <a:spcBef>
                <a:spcPts val="0"/>
              </a:spcBef>
              <a:spcAft>
                <a:spcPts val="0"/>
              </a:spcAft>
              <a:buFontTx/>
              <a:buChar char="-"/>
            </a:pPr>
            <a:r>
              <a:rPr lang="en-US" dirty="0"/>
              <a:t>Her Java </a:t>
            </a:r>
            <a:r>
              <a:rPr lang="en-US" dirty="0" err="1"/>
              <a:t>programı</a:t>
            </a:r>
            <a:r>
              <a:rPr lang="en-US" dirty="0"/>
              <a:t> </a:t>
            </a:r>
            <a:r>
              <a:rPr lang="en-US" dirty="0" err="1"/>
              <a:t>kendisi</a:t>
            </a:r>
            <a:r>
              <a:rPr lang="en-US" dirty="0"/>
              <a:t> </a:t>
            </a:r>
            <a:r>
              <a:rPr lang="en-US" dirty="0" err="1"/>
              <a:t>için</a:t>
            </a:r>
            <a:r>
              <a:rPr lang="en-US" dirty="0"/>
              <a:t> </a:t>
            </a:r>
            <a:r>
              <a:rPr lang="en-US" dirty="0" err="1"/>
              <a:t>zorunlu</a:t>
            </a:r>
            <a:r>
              <a:rPr lang="en-US" dirty="0"/>
              <a:t> </a:t>
            </a:r>
            <a:r>
              <a:rPr lang="en-US" dirty="0" err="1"/>
              <a:t>olan</a:t>
            </a:r>
            <a:r>
              <a:rPr lang="en-US" dirty="0"/>
              <a:t> main() </a:t>
            </a:r>
            <a:r>
              <a:rPr lang="en-US" dirty="0" err="1"/>
              <a:t>metodundan</a:t>
            </a:r>
            <a:r>
              <a:rPr lang="en-US" dirty="0"/>
              <a:t> </a:t>
            </a:r>
            <a:r>
              <a:rPr lang="en-US" dirty="0" err="1"/>
              <a:t>başlar</a:t>
            </a:r>
            <a:r>
              <a:rPr lang="en-US" dirty="0"/>
              <a:t>.</a:t>
            </a: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071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Tüm</a:t>
            </a:r>
            <a:r>
              <a:rPr lang="en-US" dirty="0"/>
              <a:t> Java </a:t>
            </a:r>
            <a:r>
              <a:rPr lang="en-US" dirty="0" err="1"/>
              <a:t>bileşenlerine</a:t>
            </a:r>
            <a:r>
              <a:rPr lang="en-US" dirty="0"/>
              <a:t> </a:t>
            </a:r>
            <a:r>
              <a:rPr lang="en-US" dirty="0" err="1"/>
              <a:t>bir</a:t>
            </a:r>
            <a:r>
              <a:rPr lang="en-US" dirty="0"/>
              <a:t> ad </a:t>
            </a:r>
            <a:r>
              <a:rPr lang="en-US" dirty="0" err="1"/>
              <a:t>vermemiz</a:t>
            </a:r>
            <a:r>
              <a:rPr lang="en-US" dirty="0"/>
              <a:t> </a:t>
            </a:r>
            <a:r>
              <a:rPr lang="en-US" dirty="0" err="1"/>
              <a:t>gerekir</a:t>
            </a:r>
            <a:r>
              <a:rPr lang="en-US" dirty="0"/>
              <a:t>. </a:t>
            </a:r>
            <a:r>
              <a:rPr lang="en-US" dirty="0" err="1"/>
              <a:t>Classlar</a:t>
            </a:r>
            <a:r>
              <a:rPr lang="en-US" dirty="0"/>
              <a:t>, </a:t>
            </a:r>
            <a:r>
              <a:rPr lang="en-US" dirty="0" err="1"/>
              <a:t>variablelar</a:t>
            </a:r>
            <a:r>
              <a:rPr lang="en-US" dirty="0"/>
              <a:t> </a:t>
            </a:r>
            <a:r>
              <a:rPr lang="en-US" dirty="0" err="1"/>
              <a:t>ve</a:t>
            </a:r>
            <a:r>
              <a:rPr lang="en-US" dirty="0"/>
              <a:t> </a:t>
            </a:r>
            <a:r>
              <a:rPr lang="en-US" dirty="0" err="1"/>
              <a:t>metotlar</a:t>
            </a:r>
            <a:r>
              <a:rPr lang="en-US" dirty="0"/>
              <a:t> </a:t>
            </a:r>
            <a:r>
              <a:rPr lang="en-US" dirty="0" err="1"/>
              <a:t>için</a:t>
            </a:r>
            <a:r>
              <a:rPr lang="en-US" dirty="0"/>
              <a:t> </a:t>
            </a:r>
            <a:r>
              <a:rPr lang="en-US" dirty="0" err="1"/>
              <a:t>kullanılan</a:t>
            </a:r>
            <a:r>
              <a:rPr lang="en-US" dirty="0"/>
              <a:t> </a:t>
            </a:r>
            <a:r>
              <a:rPr lang="en-US" dirty="0" err="1"/>
              <a:t>adlara</a:t>
            </a:r>
            <a:r>
              <a:rPr lang="en-US" dirty="0"/>
              <a:t> identifiers </a:t>
            </a:r>
            <a:r>
              <a:rPr lang="en-US" dirty="0" err="1"/>
              <a:t>denir</a:t>
            </a:r>
            <a:r>
              <a:rPr lang="en-US" dirty="0"/>
              <a:t>.</a:t>
            </a:r>
          </a:p>
          <a:p>
            <a:pPr marL="171450" lvl="0" indent="-171450" algn="l" rtl="0">
              <a:spcBef>
                <a:spcPts val="0"/>
              </a:spcBef>
              <a:spcAft>
                <a:spcPts val="0"/>
              </a:spcAft>
              <a:buFontTx/>
              <a:buChar char="-"/>
            </a:pPr>
            <a:r>
              <a:rPr lang="en-US" dirty="0"/>
              <a:t>İlk </a:t>
            </a:r>
            <a:r>
              <a:rPr lang="en-US" dirty="0" err="1"/>
              <a:t>karakterden</a:t>
            </a:r>
            <a:r>
              <a:rPr lang="en-US" dirty="0"/>
              <a:t> </a:t>
            </a:r>
            <a:r>
              <a:rPr lang="en-US" dirty="0" err="1"/>
              <a:t>sonra</a:t>
            </a:r>
            <a:r>
              <a:rPr lang="en-US" dirty="0"/>
              <a:t>, </a:t>
            </a:r>
            <a:r>
              <a:rPr lang="en-US" dirty="0" err="1"/>
              <a:t>identifierslar</a:t>
            </a:r>
            <a:r>
              <a:rPr lang="en-US" dirty="0"/>
              <a:t> </a:t>
            </a:r>
            <a:r>
              <a:rPr lang="en-US" dirty="0" err="1"/>
              <a:t>herhangi</a:t>
            </a:r>
            <a:r>
              <a:rPr lang="en-US" dirty="0"/>
              <a:t> </a:t>
            </a:r>
            <a:r>
              <a:rPr lang="en-US" dirty="0" err="1"/>
              <a:t>bir</a:t>
            </a:r>
            <a:r>
              <a:rPr lang="en-US" dirty="0"/>
              <a:t> </a:t>
            </a:r>
            <a:r>
              <a:rPr lang="en-US" dirty="0" err="1"/>
              <a:t>karakter</a:t>
            </a:r>
            <a:r>
              <a:rPr lang="en-US" dirty="0"/>
              <a:t> </a:t>
            </a:r>
            <a:r>
              <a:rPr lang="en-US" dirty="0" err="1"/>
              <a:t>kombinasyonuna</a:t>
            </a:r>
            <a:r>
              <a:rPr lang="en-US" dirty="0"/>
              <a:t> </a:t>
            </a:r>
            <a:r>
              <a:rPr lang="en-US" dirty="0" err="1"/>
              <a:t>sahip</a:t>
            </a:r>
            <a:r>
              <a:rPr lang="en-US" dirty="0"/>
              <a:t> </a:t>
            </a:r>
            <a:r>
              <a:rPr lang="en-US" dirty="0" err="1"/>
              <a:t>olabilir</a:t>
            </a:r>
            <a:r>
              <a:rPr lang="en-US" dirty="0"/>
              <a:t>.</a:t>
            </a:r>
          </a:p>
          <a:p>
            <a:pPr marL="171450" lvl="0" indent="-171450" algn="l" rtl="0">
              <a:spcBef>
                <a:spcPts val="0"/>
              </a:spcBef>
              <a:spcAft>
                <a:spcPts val="0"/>
              </a:spcAft>
              <a:buFontTx/>
              <a:buChar char="-"/>
            </a:pPr>
            <a:r>
              <a:rPr lang="en-US" dirty="0"/>
              <a:t>Bir </a:t>
            </a:r>
            <a:r>
              <a:rPr lang="en-US" dirty="0" err="1"/>
              <a:t>anahtar</a:t>
            </a:r>
            <a:r>
              <a:rPr lang="en-US" dirty="0"/>
              <a:t> </a:t>
            </a:r>
            <a:r>
              <a:rPr lang="en-US" dirty="0" err="1"/>
              <a:t>kelime</a:t>
            </a:r>
            <a:r>
              <a:rPr lang="en-US" dirty="0"/>
              <a:t> identifier </a:t>
            </a:r>
            <a:r>
              <a:rPr lang="en-US" dirty="0" err="1"/>
              <a:t>olarak</a:t>
            </a:r>
            <a:r>
              <a:rPr lang="en-US" dirty="0"/>
              <a:t> </a:t>
            </a:r>
            <a:r>
              <a:rPr lang="en-US" dirty="0" err="1"/>
              <a:t>kullanılamaz.İlerde</a:t>
            </a:r>
            <a:r>
              <a:rPr lang="en-US" dirty="0"/>
              <a:t> </a:t>
            </a:r>
            <a:r>
              <a:rPr lang="en-US" dirty="0" err="1"/>
              <a:t>bahsedeceğim</a:t>
            </a:r>
            <a:r>
              <a:rPr lang="en-US" dirty="0"/>
              <a:t>.</a:t>
            </a:r>
          </a:p>
          <a:p>
            <a:pPr marL="171450" lvl="0" indent="-171450" algn="l" rtl="0">
              <a:spcBef>
                <a:spcPts val="0"/>
              </a:spcBef>
              <a:spcAft>
                <a:spcPts val="0"/>
              </a:spcAft>
              <a:buFontTx/>
              <a:buChar char="-"/>
            </a:pPr>
            <a:r>
              <a:rPr lang="en-US" dirty="0" err="1"/>
              <a:t>En</a:t>
            </a:r>
            <a:r>
              <a:rPr lang="en-US" dirty="0"/>
              <a:t> </a:t>
            </a:r>
            <a:r>
              <a:rPr lang="en-US" dirty="0" err="1"/>
              <a:t>önemlisi</a:t>
            </a:r>
            <a:r>
              <a:rPr lang="en-US" dirty="0"/>
              <a:t>, </a:t>
            </a:r>
            <a:r>
              <a:rPr lang="en-US" dirty="0" err="1"/>
              <a:t>identifierlar</a:t>
            </a:r>
            <a:r>
              <a:rPr lang="en-US" dirty="0"/>
              <a:t> </a:t>
            </a:r>
            <a:r>
              <a:rPr lang="en-US" dirty="0" err="1"/>
              <a:t>büyük</a:t>
            </a:r>
            <a:r>
              <a:rPr lang="en-US" dirty="0"/>
              <a:t>/</a:t>
            </a:r>
            <a:r>
              <a:rPr lang="en-US" dirty="0" err="1"/>
              <a:t>küçük</a:t>
            </a:r>
            <a:r>
              <a:rPr lang="en-US" dirty="0"/>
              <a:t> </a:t>
            </a:r>
            <a:r>
              <a:rPr lang="en-US" dirty="0" err="1"/>
              <a:t>harfe</a:t>
            </a:r>
            <a:r>
              <a:rPr lang="en-US" dirty="0"/>
              <a:t> </a:t>
            </a:r>
            <a:r>
              <a:rPr lang="en-US" dirty="0" err="1"/>
              <a:t>duyarlıdır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871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Modifier -&gt; </a:t>
            </a:r>
            <a:r>
              <a:rPr lang="en-US" dirty="0" err="1"/>
              <a:t>niteleyici</a:t>
            </a:r>
            <a:r>
              <a:rPr lang="en-US" dirty="0"/>
              <a:t>, </a:t>
            </a:r>
            <a:r>
              <a:rPr lang="en-US" dirty="0" err="1"/>
              <a:t>tamamlayıcı</a:t>
            </a:r>
            <a:r>
              <a:rPr lang="en-US" dirty="0"/>
              <a:t> </a:t>
            </a:r>
            <a:r>
              <a:rPr lang="en-US" dirty="0" err="1"/>
              <a:t>tarzı</a:t>
            </a:r>
            <a:r>
              <a:rPr lang="en-US" dirty="0"/>
              <a:t> </a:t>
            </a:r>
            <a:r>
              <a:rPr lang="en-US" dirty="0" err="1"/>
              <a:t>anlamları</a:t>
            </a:r>
            <a:r>
              <a:rPr lang="en-US" dirty="0"/>
              <a:t> var</a:t>
            </a:r>
          </a:p>
          <a:p>
            <a:pPr marL="171450" lvl="0" indent="-171450" algn="l" rtl="0">
              <a:spcBef>
                <a:spcPts val="0"/>
              </a:spcBef>
              <a:spcAft>
                <a:spcPts val="0"/>
              </a:spcAft>
              <a:buFontTx/>
              <a:buChar char="-"/>
            </a:pPr>
            <a:r>
              <a:rPr lang="en-US" dirty="0" err="1"/>
              <a:t>Modifierları</a:t>
            </a:r>
            <a:r>
              <a:rPr lang="en-US" dirty="0"/>
              <a:t> </a:t>
            </a:r>
            <a:r>
              <a:rPr lang="en-US" dirty="0" err="1"/>
              <a:t>kullanarak</a:t>
            </a:r>
            <a:r>
              <a:rPr lang="en-US" dirty="0"/>
              <a:t> </a:t>
            </a:r>
            <a:r>
              <a:rPr lang="en-US" dirty="0" err="1"/>
              <a:t>classları</a:t>
            </a:r>
            <a:r>
              <a:rPr lang="en-US" dirty="0"/>
              <a:t>, </a:t>
            </a:r>
            <a:r>
              <a:rPr lang="en-US" dirty="0" err="1"/>
              <a:t>metotları</a:t>
            </a:r>
            <a:r>
              <a:rPr lang="en-US" dirty="0"/>
              <a:t> vb. modify </a:t>
            </a:r>
            <a:r>
              <a:rPr lang="en-US" dirty="0" err="1"/>
              <a:t>etmek</a:t>
            </a:r>
            <a:r>
              <a:rPr lang="en-US" dirty="0"/>
              <a:t> </a:t>
            </a:r>
            <a:r>
              <a:rPr lang="en-US" dirty="0" err="1"/>
              <a:t>değiştirmek</a:t>
            </a:r>
            <a:r>
              <a:rPr lang="en-US" dirty="0"/>
              <a:t> </a:t>
            </a:r>
            <a:r>
              <a:rPr lang="en-US" dirty="0" err="1"/>
              <a:t>mümkündür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11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3693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Enumlar</a:t>
            </a:r>
            <a:r>
              <a:rPr lang="en-US" dirty="0"/>
              <a:t>, </a:t>
            </a:r>
            <a:r>
              <a:rPr lang="en-US" dirty="0" err="1"/>
              <a:t>bir</a:t>
            </a:r>
            <a:r>
              <a:rPr lang="en-US" dirty="0"/>
              <a:t> </a:t>
            </a:r>
            <a:r>
              <a:rPr lang="en-US" dirty="0" err="1"/>
              <a:t>değişkeni</a:t>
            </a:r>
            <a:r>
              <a:rPr lang="en-US" dirty="0"/>
              <a:t> </a:t>
            </a:r>
            <a:r>
              <a:rPr lang="en-US" dirty="0" err="1"/>
              <a:t>yalnızca</a:t>
            </a:r>
            <a:r>
              <a:rPr lang="en-US" dirty="0"/>
              <a:t> </a:t>
            </a:r>
            <a:r>
              <a:rPr lang="en-US" dirty="0" err="1"/>
              <a:t>önceden</a:t>
            </a:r>
            <a:r>
              <a:rPr lang="en-US" dirty="0"/>
              <a:t> </a:t>
            </a:r>
            <a:r>
              <a:rPr lang="en-US" dirty="0" err="1"/>
              <a:t>tanımlanmış</a:t>
            </a:r>
            <a:r>
              <a:rPr lang="en-US" dirty="0"/>
              <a:t> </a:t>
            </a:r>
            <a:r>
              <a:rPr lang="en-US" dirty="0" err="1"/>
              <a:t>birkaç</a:t>
            </a:r>
            <a:r>
              <a:rPr lang="en-US" dirty="0"/>
              <a:t> </a:t>
            </a:r>
            <a:r>
              <a:rPr lang="en-US" dirty="0" err="1"/>
              <a:t>değerden</a:t>
            </a:r>
            <a:r>
              <a:rPr lang="en-US" dirty="0"/>
              <a:t> </a:t>
            </a:r>
            <a:r>
              <a:rPr lang="en-US" dirty="0" err="1"/>
              <a:t>birine</a:t>
            </a:r>
            <a:r>
              <a:rPr lang="en-US" dirty="0"/>
              <a:t> </a:t>
            </a:r>
            <a:r>
              <a:rPr lang="en-US" dirty="0" err="1"/>
              <a:t>sahip</a:t>
            </a:r>
            <a:r>
              <a:rPr lang="en-US" dirty="0"/>
              <a:t> </a:t>
            </a:r>
            <a:r>
              <a:rPr lang="en-US" dirty="0" err="1"/>
              <a:t>olacak</a:t>
            </a:r>
            <a:r>
              <a:rPr lang="en-US" dirty="0"/>
              <a:t> </a:t>
            </a:r>
            <a:r>
              <a:rPr lang="en-US" dirty="0" err="1"/>
              <a:t>şekilde</a:t>
            </a:r>
            <a:r>
              <a:rPr lang="en-US" dirty="0"/>
              <a:t> </a:t>
            </a:r>
            <a:r>
              <a:rPr lang="en-US" dirty="0" err="1"/>
              <a:t>kısıtlar</a:t>
            </a:r>
            <a:r>
              <a:rPr lang="en-US" dirty="0"/>
              <a:t>.</a:t>
            </a:r>
          </a:p>
          <a:p>
            <a:pPr marL="171450" lvl="0" indent="-171450" algn="l" rtl="0">
              <a:spcBef>
                <a:spcPts val="0"/>
              </a:spcBef>
              <a:spcAft>
                <a:spcPts val="0"/>
              </a:spcAft>
              <a:buFontTx/>
              <a:buChar char="-"/>
            </a:pPr>
            <a:r>
              <a:rPr lang="en-US" dirty="0"/>
              <a:t>Bu enumerated </a:t>
            </a:r>
            <a:r>
              <a:rPr lang="en-US" dirty="0" err="1"/>
              <a:t>listedeki</a:t>
            </a:r>
            <a:r>
              <a:rPr lang="en-US" dirty="0"/>
              <a:t> </a:t>
            </a:r>
            <a:r>
              <a:rPr lang="en-US" dirty="0" err="1"/>
              <a:t>değerler</a:t>
            </a:r>
            <a:r>
              <a:rPr lang="en-US" dirty="0"/>
              <a:t> </a:t>
            </a:r>
            <a:r>
              <a:rPr lang="en-US" dirty="0" err="1"/>
              <a:t>enum</a:t>
            </a:r>
            <a:r>
              <a:rPr lang="en-US" dirty="0"/>
              <a:t> </a:t>
            </a:r>
            <a:r>
              <a:rPr lang="en-US" dirty="0" err="1"/>
              <a:t>olarak</a:t>
            </a:r>
            <a:r>
              <a:rPr lang="en-US" dirty="0"/>
              <a:t> </a:t>
            </a:r>
            <a:r>
              <a:rPr lang="en-US" dirty="0" err="1"/>
              <a:t>adlandırılır</a:t>
            </a:r>
            <a:r>
              <a:rPr lang="en-US" dirty="0"/>
              <a:t>.</a:t>
            </a:r>
          </a:p>
          <a:p>
            <a:pPr marL="171450" lvl="0" indent="-171450" algn="l" rtl="0">
              <a:spcBef>
                <a:spcPts val="0"/>
              </a:spcBef>
              <a:spcAft>
                <a:spcPts val="0"/>
              </a:spcAft>
              <a:buFontTx/>
              <a:buChar char="-"/>
            </a:pPr>
            <a:r>
              <a:rPr lang="en-US" dirty="0"/>
              <a:t>Enums </a:t>
            </a:r>
            <a:r>
              <a:rPr lang="en-US" dirty="0" err="1"/>
              <a:t>kullanımıyla</a:t>
            </a:r>
            <a:r>
              <a:rPr lang="en-US" dirty="0"/>
              <a:t> </a:t>
            </a:r>
            <a:r>
              <a:rPr lang="en-US" dirty="0" err="1"/>
              <a:t>kodunuzdaki</a:t>
            </a:r>
            <a:r>
              <a:rPr lang="en-US" dirty="0"/>
              <a:t> </a:t>
            </a:r>
            <a:r>
              <a:rPr lang="en-US" dirty="0" err="1"/>
              <a:t>hata</a:t>
            </a:r>
            <a:r>
              <a:rPr lang="en-US" dirty="0"/>
              <a:t> </a:t>
            </a:r>
            <a:r>
              <a:rPr lang="en-US" dirty="0" err="1"/>
              <a:t>sayısını</a:t>
            </a:r>
            <a:r>
              <a:rPr lang="en-US" dirty="0"/>
              <a:t> </a:t>
            </a:r>
            <a:r>
              <a:rPr lang="en-US" dirty="0" err="1"/>
              <a:t>azaltmak</a:t>
            </a:r>
            <a:r>
              <a:rPr lang="en-US" dirty="0"/>
              <a:t> </a:t>
            </a:r>
            <a:r>
              <a:rPr lang="en-US" dirty="0" err="1"/>
              <a:t>mümkündür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2697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Listedeki</a:t>
            </a:r>
            <a:r>
              <a:rPr lang="en-US" dirty="0"/>
              <a:t> </a:t>
            </a:r>
            <a:r>
              <a:rPr lang="en-US" dirty="0" err="1"/>
              <a:t>kelimeler</a:t>
            </a:r>
            <a:r>
              <a:rPr lang="en-US" dirty="0"/>
              <a:t> </a:t>
            </a:r>
            <a:r>
              <a:rPr lang="en-US" dirty="0" err="1"/>
              <a:t>Java’da</a:t>
            </a:r>
            <a:r>
              <a:rPr lang="en-US" dirty="0"/>
              <a:t> </a:t>
            </a:r>
            <a:r>
              <a:rPr lang="en-US" dirty="0" err="1"/>
              <a:t>rezerve</a:t>
            </a:r>
            <a:r>
              <a:rPr lang="en-US" dirty="0"/>
              <a:t> </a:t>
            </a:r>
            <a:r>
              <a:rPr lang="en-US" dirty="0" err="1"/>
              <a:t>sözcükleri</a:t>
            </a:r>
            <a:r>
              <a:rPr lang="en-US" dirty="0"/>
              <a:t> </a:t>
            </a:r>
            <a:r>
              <a:rPr lang="en-US" dirty="0" err="1"/>
              <a:t>gösterir</a:t>
            </a:r>
            <a:r>
              <a:rPr lang="en-US" dirty="0"/>
              <a:t>. </a:t>
            </a:r>
            <a:r>
              <a:rPr lang="en-US" dirty="0" err="1"/>
              <a:t>bu</a:t>
            </a:r>
            <a:r>
              <a:rPr lang="en-US" dirty="0"/>
              <a:t> </a:t>
            </a:r>
            <a:r>
              <a:rPr lang="en-US" dirty="0" err="1"/>
              <a:t>ayrılmış</a:t>
            </a:r>
            <a:r>
              <a:rPr lang="en-US" dirty="0"/>
              <a:t> </a:t>
            </a:r>
            <a:r>
              <a:rPr lang="en-US" dirty="0" err="1"/>
              <a:t>kelimeler</a:t>
            </a:r>
            <a:r>
              <a:rPr lang="en-US" dirty="0"/>
              <a:t> de </a:t>
            </a:r>
            <a:r>
              <a:rPr lang="en-US" dirty="0" err="1"/>
              <a:t>herhangi</a:t>
            </a:r>
            <a:r>
              <a:rPr lang="en-US" dirty="0"/>
              <a:t> </a:t>
            </a:r>
            <a:r>
              <a:rPr lang="en-US" dirty="0" err="1"/>
              <a:t>bir</a:t>
            </a:r>
            <a:r>
              <a:rPr lang="en-US" dirty="0"/>
              <a:t> identifier </a:t>
            </a:r>
            <a:r>
              <a:rPr lang="en-US" dirty="0" err="1"/>
              <a:t>olarak</a:t>
            </a:r>
            <a:r>
              <a:rPr lang="en-US" dirty="0"/>
              <a:t> </a:t>
            </a:r>
            <a:r>
              <a:rPr lang="en-US" dirty="0" err="1"/>
              <a:t>kullanılamaz</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064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Tek </a:t>
            </a:r>
            <a:r>
              <a:rPr lang="en-US" dirty="0" err="1"/>
              <a:t>ve</a:t>
            </a:r>
            <a:r>
              <a:rPr lang="en-US" dirty="0"/>
              <a:t> </a:t>
            </a:r>
            <a:r>
              <a:rPr lang="en-US" dirty="0" err="1"/>
              <a:t>çok</a:t>
            </a:r>
            <a:r>
              <a:rPr lang="en-US" dirty="0"/>
              <a:t> </a:t>
            </a:r>
            <a:r>
              <a:rPr lang="en-US" dirty="0" err="1"/>
              <a:t>satırlı</a:t>
            </a:r>
            <a:r>
              <a:rPr lang="en-US" dirty="0"/>
              <a:t> </a:t>
            </a:r>
            <a:r>
              <a:rPr lang="en-US" dirty="0" err="1"/>
              <a:t>yorumları</a:t>
            </a:r>
            <a:r>
              <a:rPr lang="en-US" dirty="0"/>
              <a:t> </a:t>
            </a:r>
            <a:r>
              <a:rPr lang="en-US" dirty="0" err="1"/>
              <a:t>destekler</a:t>
            </a:r>
            <a:r>
              <a:rPr lang="en-US" dirty="0"/>
              <a:t>.</a:t>
            </a:r>
          </a:p>
          <a:p>
            <a:pPr marL="171450" lvl="0" indent="-171450" algn="l" rtl="0">
              <a:spcBef>
                <a:spcPts val="0"/>
              </a:spcBef>
              <a:spcAft>
                <a:spcPts val="0"/>
              </a:spcAft>
              <a:buFontTx/>
              <a:buChar char="-"/>
            </a:pPr>
            <a:r>
              <a:rPr lang="en-US" dirty="0" err="1"/>
              <a:t>Herhangi</a:t>
            </a:r>
            <a:r>
              <a:rPr lang="en-US" dirty="0"/>
              <a:t> </a:t>
            </a:r>
            <a:r>
              <a:rPr lang="en-US" dirty="0" err="1"/>
              <a:t>bir</a:t>
            </a:r>
            <a:r>
              <a:rPr lang="en-US" dirty="0"/>
              <a:t> </a:t>
            </a:r>
            <a:r>
              <a:rPr lang="en-US" dirty="0" err="1"/>
              <a:t>yorumun</a:t>
            </a:r>
            <a:r>
              <a:rPr lang="en-US" dirty="0"/>
              <a:t> </a:t>
            </a:r>
            <a:r>
              <a:rPr lang="en-US" dirty="0" err="1"/>
              <a:t>içinde</a:t>
            </a:r>
            <a:r>
              <a:rPr lang="en-US" dirty="0"/>
              <a:t> </a:t>
            </a:r>
            <a:r>
              <a:rPr lang="en-US" dirty="0" err="1"/>
              <a:t>bulunan</a:t>
            </a:r>
            <a:r>
              <a:rPr lang="en-US" dirty="0"/>
              <a:t> </a:t>
            </a:r>
            <a:r>
              <a:rPr lang="en-US" dirty="0" err="1"/>
              <a:t>tüm</a:t>
            </a:r>
            <a:r>
              <a:rPr lang="en-US" dirty="0"/>
              <a:t> </a:t>
            </a:r>
            <a:r>
              <a:rPr lang="en-US" dirty="0" err="1"/>
              <a:t>karakterler</a:t>
            </a:r>
            <a:r>
              <a:rPr lang="en-US" dirty="0"/>
              <a:t> Java </a:t>
            </a:r>
            <a:r>
              <a:rPr lang="en-US" dirty="0" err="1"/>
              <a:t>derleyicisi</a:t>
            </a:r>
            <a:r>
              <a:rPr lang="en-US" dirty="0"/>
              <a:t> </a:t>
            </a:r>
            <a:r>
              <a:rPr lang="en-US" dirty="0" err="1"/>
              <a:t>tarafından</a:t>
            </a:r>
            <a:r>
              <a:rPr lang="en-US" dirty="0"/>
              <a:t> </a:t>
            </a:r>
            <a:r>
              <a:rPr lang="en-US" dirty="0" err="1"/>
              <a:t>dikkate</a:t>
            </a:r>
            <a:r>
              <a:rPr lang="en-US" dirty="0"/>
              <a:t> </a:t>
            </a:r>
            <a:r>
              <a:rPr lang="en-US" dirty="0" err="1"/>
              <a:t>alınmaz</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883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7886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Java </a:t>
            </a:r>
            <a:r>
              <a:rPr lang="en-US" dirty="0" err="1"/>
              <a:t>Nesne</a:t>
            </a:r>
            <a:r>
              <a:rPr lang="en-US" dirty="0"/>
              <a:t> </a:t>
            </a:r>
            <a:r>
              <a:rPr lang="en-US" dirty="0" err="1"/>
              <a:t>Yönelimli</a:t>
            </a:r>
            <a:r>
              <a:rPr lang="en-US" dirty="0"/>
              <a:t> Bir </a:t>
            </a:r>
            <a:r>
              <a:rPr lang="en-US" dirty="0" err="1"/>
              <a:t>Dildir</a:t>
            </a:r>
            <a:r>
              <a:rPr lang="en-US" dirty="0"/>
              <a:t>. </a:t>
            </a:r>
            <a:r>
              <a:rPr lang="en-US" dirty="0" err="1"/>
              <a:t>Nesne</a:t>
            </a:r>
            <a:r>
              <a:rPr lang="en-US" dirty="0"/>
              <a:t> </a:t>
            </a:r>
            <a:r>
              <a:rPr lang="en-US" dirty="0" err="1"/>
              <a:t>Yönelimli</a:t>
            </a:r>
            <a:r>
              <a:rPr lang="en-US" dirty="0"/>
              <a:t> </a:t>
            </a:r>
            <a:r>
              <a:rPr lang="en-US" dirty="0" err="1"/>
              <a:t>özelliğine</a:t>
            </a:r>
            <a:r>
              <a:rPr lang="en-US" dirty="0"/>
              <a:t> </a:t>
            </a:r>
            <a:r>
              <a:rPr lang="en-US" dirty="0" err="1"/>
              <a:t>sahip</a:t>
            </a:r>
            <a:r>
              <a:rPr lang="en-US" dirty="0"/>
              <a:t> </a:t>
            </a:r>
            <a:r>
              <a:rPr lang="en-US" dirty="0" err="1"/>
              <a:t>bir</a:t>
            </a:r>
            <a:r>
              <a:rPr lang="en-US" dirty="0"/>
              <a:t> </a:t>
            </a:r>
            <a:r>
              <a:rPr lang="en-US" dirty="0" err="1"/>
              <a:t>dil</a:t>
            </a:r>
            <a:r>
              <a:rPr lang="en-US" dirty="0"/>
              <a:t> </a:t>
            </a:r>
            <a:r>
              <a:rPr lang="en-US" dirty="0" err="1"/>
              <a:t>olarak</a:t>
            </a:r>
            <a:r>
              <a:rPr lang="en-US" dirty="0"/>
              <a:t> Java, </a:t>
            </a:r>
            <a:r>
              <a:rPr lang="en-US" dirty="0" err="1"/>
              <a:t>çeşitli</a:t>
            </a:r>
            <a:r>
              <a:rPr lang="en-US" dirty="0"/>
              <a:t> </a:t>
            </a:r>
            <a:r>
              <a:rPr lang="en-US" dirty="0" err="1"/>
              <a:t>temel</a:t>
            </a:r>
            <a:r>
              <a:rPr lang="en-US" dirty="0"/>
              <a:t> </a:t>
            </a:r>
            <a:r>
              <a:rPr lang="en-US" dirty="0" err="1"/>
              <a:t>kavramları</a:t>
            </a:r>
            <a:r>
              <a:rPr lang="en-US" dirty="0"/>
              <a:t> </a:t>
            </a:r>
            <a:r>
              <a:rPr lang="en-US" dirty="0" err="1"/>
              <a:t>destekler</a:t>
            </a:r>
            <a:r>
              <a:rPr lang="en-US" dirty="0"/>
              <a:t>:</a:t>
            </a:r>
          </a:p>
          <a:p>
            <a:pPr marL="171450" lvl="0" indent="-171450" algn="l" rtl="0">
              <a:spcBef>
                <a:spcPts val="0"/>
              </a:spcBef>
              <a:spcAft>
                <a:spcPts val="0"/>
              </a:spcAft>
              <a:buFontTx/>
              <a:buChar char="-"/>
            </a:pPr>
            <a:r>
              <a:rPr lang="en-US" dirty="0" err="1"/>
              <a:t>polimorfizm</a:t>
            </a:r>
            <a:endParaRPr lang="en-US" dirty="0"/>
          </a:p>
          <a:p>
            <a:pPr marL="171450" lvl="0" indent="-171450" algn="l" rtl="0">
              <a:spcBef>
                <a:spcPts val="0"/>
              </a:spcBef>
              <a:spcAft>
                <a:spcPts val="0"/>
              </a:spcAft>
              <a:buFontTx/>
              <a:buChar char="-"/>
            </a:pPr>
            <a:r>
              <a:rPr lang="en-US" dirty="0" err="1"/>
              <a:t>Miras</a:t>
            </a:r>
            <a:endParaRPr lang="en-US" dirty="0"/>
          </a:p>
          <a:p>
            <a:pPr marL="171450" lvl="0" indent="-171450" algn="l" rtl="0">
              <a:spcBef>
                <a:spcPts val="0"/>
              </a:spcBef>
              <a:spcAft>
                <a:spcPts val="0"/>
              </a:spcAft>
              <a:buFontTx/>
              <a:buChar char="-"/>
            </a:pPr>
            <a:r>
              <a:rPr lang="en-US" dirty="0" err="1"/>
              <a:t>kapsülleme</a:t>
            </a:r>
            <a:endParaRPr lang="en-US" dirty="0"/>
          </a:p>
          <a:p>
            <a:pPr marL="171450" lvl="0" indent="-171450" algn="l" rtl="0">
              <a:spcBef>
                <a:spcPts val="0"/>
              </a:spcBef>
              <a:spcAft>
                <a:spcPts val="0"/>
              </a:spcAft>
              <a:buFontTx/>
              <a:buChar char="-"/>
            </a:pPr>
            <a:r>
              <a:rPr lang="en-US" dirty="0" err="1"/>
              <a:t>Soyutlama</a:t>
            </a:r>
            <a:endParaRPr lang="en-US" dirty="0"/>
          </a:p>
          <a:p>
            <a:pPr marL="171450" lvl="0" indent="-171450" algn="l" rtl="0">
              <a:spcBef>
                <a:spcPts val="0"/>
              </a:spcBef>
              <a:spcAft>
                <a:spcPts val="0"/>
              </a:spcAft>
              <a:buFontTx/>
              <a:buChar char="-"/>
            </a:pPr>
            <a:r>
              <a:rPr lang="en-US" dirty="0" err="1"/>
              <a:t>sınıflar</a:t>
            </a:r>
            <a:endParaRPr lang="en-US" dirty="0"/>
          </a:p>
          <a:p>
            <a:pPr marL="171450" lvl="0" indent="-171450" algn="l" rtl="0">
              <a:spcBef>
                <a:spcPts val="0"/>
              </a:spcBef>
              <a:spcAft>
                <a:spcPts val="0"/>
              </a:spcAft>
              <a:buFontTx/>
              <a:buChar char="-"/>
            </a:pPr>
            <a:r>
              <a:rPr lang="en-US" dirty="0" err="1"/>
              <a:t>nesneler</a:t>
            </a:r>
            <a:endParaRPr lang="en-US" dirty="0"/>
          </a:p>
          <a:p>
            <a:pPr marL="171450" lvl="0" indent="-171450" algn="l" rtl="0">
              <a:spcBef>
                <a:spcPts val="0"/>
              </a:spcBef>
              <a:spcAft>
                <a:spcPts val="0"/>
              </a:spcAft>
              <a:buFontTx/>
              <a:buChar char="-"/>
            </a:pPr>
            <a:r>
              <a:rPr lang="en-US" dirty="0" err="1"/>
              <a:t>Misal</a:t>
            </a:r>
            <a:endParaRPr lang="en-US" dirty="0"/>
          </a:p>
          <a:p>
            <a:pPr marL="171450" lvl="0" indent="-171450" algn="l" rtl="0">
              <a:spcBef>
                <a:spcPts val="0"/>
              </a:spcBef>
              <a:spcAft>
                <a:spcPts val="0"/>
              </a:spcAft>
              <a:buFontTx/>
              <a:buChar char="-"/>
            </a:pPr>
            <a:r>
              <a:rPr lang="en-US" dirty="0" err="1"/>
              <a:t>Yöntem</a:t>
            </a:r>
            <a:endParaRPr lang="en-US" dirty="0"/>
          </a:p>
          <a:p>
            <a:pPr marL="171450" lvl="0" indent="-171450" algn="l" rtl="0">
              <a:spcBef>
                <a:spcPts val="0"/>
              </a:spcBef>
              <a:spcAft>
                <a:spcPts val="0"/>
              </a:spcAft>
              <a:buFontTx/>
              <a:buChar char="-"/>
            </a:pPr>
            <a:r>
              <a:rPr lang="en-US" dirty="0" err="1"/>
              <a:t>İleti</a:t>
            </a:r>
            <a:r>
              <a:rPr lang="en-US" dirty="0"/>
              <a:t> </a:t>
            </a:r>
            <a:r>
              <a:rPr lang="en-US" dirty="0" err="1"/>
              <a:t>geçişi</a:t>
            </a: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2394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8776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3713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Metotların</a:t>
            </a:r>
            <a:r>
              <a:rPr lang="en-US" dirty="0"/>
              <a:t>, </a:t>
            </a:r>
            <a:r>
              <a:rPr lang="en-US" dirty="0" err="1"/>
              <a:t>constructorların</a:t>
            </a:r>
            <a:r>
              <a:rPr lang="en-US" dirty="0"/>
              <a:t>, </a:t>
            </a:r>
            <a:r>
              <a:rPr lang="en-US" dirty="0" err="1"/>
              <a:t>blokların</a:t>
            </a:r>
            <a:r>
              <a:rPr lang="en-US" dirty="0"/>
              <a:t> </a:t>
            </a:r>
            <a:r>
              <a:rPr lang="en-US" dirty="0" err="1"/>
              <a:t>içerisinde</a:t>
            </a:r>
            <a:r>
              <a:rPr lang="en-US" dirty="0"/>
              <a:t> </a:t>
            </a:r>
            <a:r>
              <a:rPr lang="en-US" dirty="0" err="1"/>
              <a:t>tanımlanan</a:t>
            </a:r>
            <a:r>
              <a:rPr lang="en-US" dirty="0"/>
              <a:t> </a:t>
            </a:r>
            <a:r>
              <a:rPr lang="en-US" dirty="0" err="1"/>
              <a:t>değişkenlere</a:t>
            </a:r>
            <a:r>
              <a:rPr lang="en-US" dirty="0"/>
              <a:t> </a:t>
            </a:r>
            <a:r>
              <a:rPr lang="en-US" dirty="0" err="1"/>
              <a:t>yerel</a:t>
            </a:r>
            <a:r>
              <a:rPr lang="en-US" dirty="0"/>
              <a:t> </a:t>
            </a:r>
            <a:r>
              <a:rPr lang="en-US" dirty="0" err="1"/>
              <a:t>değişkenler</a:t>
            </a:r>
            <a:r>
              <a:rPr lang="en-US" dirty="0"/>
              <a:t> </a:t>
            </a:r>
            <a:r>
              <a:rPr lang="en-US" dirty="0" err="1"/>
              <a:t>yani</a:t>
            </a:r>
            <a:r>
              <a:rPr lang="en-US" dirty="0"/>
              <a:t> local </a:t>
            </a:r>
            <a:r>
              <a:rPr lang="en-US" dirty="0" err="1"/>
              <a:t>variablelar</a:t>
            </a:r>
            <a:r>
              <a:rPr lang="en-US" dirty="0"/>
              <a:t> </a:t>
            </a:r>
            <a:r>
              <a:rPr lang="en-US" dirty="0" err="1"/>
              <a:t>denir</a:t>
            </a:r>
            <a:r>
              <a:rPr lang="en-US" dirty="0"/>
              <a:t>. Local </a:t>
            </a:r>
            <a:r>
              <a:rPr lang="en-US" dirty="0" err="1"/>
              <a:t>variablelar</a:t>
            </a:r>
            <a:r>
              <a:rPr lang="en-US" dirty="0"/>
              <a:t>, </a:t>
            </a:r>
            <a:r>
              <a:rPr lang="en-US" dirty="0" err="1"/>
              <a:t>metotların</a:t>
            </a:r>
            <a:r>
              <a:rPr lang="en-US" dirty="0"/>
              <a:t> </a:t>
            </a:r>
            <a:r>
              <a:rPr lang="en-US" dirty="0" err="1"/>
              <a:t>içinde</a:t>
            </a:r>
            <a:r>
              <a:rPr lang="en-US" dirty="0"/>
              <a:t> </a:t>
            </a:r>
            <a:r>
              <a:rPr lang="en-US" dirty="0" err="1"/>
              <a:t>deklare</a:t>
            </a:r>
            <a:r>
              <a:rPr lang="en-US" dirty="0"/>
              <a:t> </a:t>
            </a:r>
            <a:r>
              <a:rPr lang="en-US" dirty="0" err="1"/>
              <a:t>edilir</a:t>
            </a:r>
            <a:r>
              <a:rPr lang="en-US" dirty="0"/>
              <a:t> </a:t>
            </a:r>
            <a:r>
              <a:rPr lang="en-US" dirty="0" err="1"/>
              <a:t>ve</a:t>
            </a:r>
            <a:r>
              <a:rPr lang="en-US" dirty="0"/>
              <a:t> initialize </a:t>
            </a:r>
            <a:r>
              <a:rPr lang="en-US" dirty="0" err="1"/>
              <a:t>edilir</a:t>
            </a:r>
            <a:r>
              <a:rPr lang="en-US" dirty="0"/>
              <a:t> </a:t>
            </a:r>
            <a:r>
              <a:rPr lang="en-US" dirty="0" err="1"/>
              <a:t>sonrasında</a:t>
            </a:r>
            <a:r>
              <a:rPr lang="en-US" dirty="0"/>
              <a:t> </a:t>
            </a:r>
            <a:r>
              <a:rPr lang="en-US" dirty="0" err="1"/>
              <a:t>metot</a:t>
            </a:r>
            <a:r>
              <a:rPr lang="en-US" dirty="0"/>
              <a:t> </a:t>
            </a:r>
            <a:r>
              <a:rPr lang="en-US" dirty="0" err="1"/>
              <a:t>tamamlandığında</a:t>
            </a:r>
            <a:r>
              <a:rPr lang="en-US" dirty="0"/>
              <a:t> variable da yok </a:t>
            </a:r>
            <a:r>
              <a:rPr lang="en-US" dirty="0" err="1"/>
              <a:t>olur</a:t>
            </a:r>
            <a:r>
              <a:rPr lang="en-US" dirty="0"/>
              <a:t>.</a:t>
            </a:r>
          </a:p>
          <a:p>
            <a:pPr marL="171450" lvl="0" indent="-171450" algn="l" rtl="0">
              <a:spcBef>
                <a:spcPts val="0"/>
              </a:spcBef>
              <a:spcAft>
                <a:spcPts val="0"/>
              </a:spcAft>
              <a:buFontTx/>
              <a:buChar char="-"/>
            </a:pPr>
            <a:r>
              <a:rPr lang="en-US" dirty="0"/>
              <a:t>Bir </a:t>
            </a:r>
            <a:r>
              <a:rPr lang="en-US" dirty="0" err="1"/>
              <a:t>classın</a:t>
            </a:r>
            <a:r>
              <a:rPr lang="en-US" dirty="0"/>
              <a:t> </a:t>
            </a:r>
            <a:r>
              <a:rPr lang="en-US" dirty="0" err="1"/>
              <a:t>içindeki</a:t>
            </a:r>
            <a:r>
              <a:rPr lang="en-US" dirty="0"/>
              <a:t> </a:t>
            </a:r>
            <a:r>
              <a:rPr lang="en-US" dirty="0" err="1"/>
              <a:t>ancak</a:t>
            </a:r>
            <a:r>
              <a:rPr lang="en-US" dirty="0"/>
              <a:t> </a:t>
            </a:r>
            <a:r>
              <a:rPr lang="en-US" dirty="0" err="1"/>
              <a:t>bir</a:t>
            </a:r>
            <a:r>
              <a:rPr lang="en-US" dirty="0"/>
              <a:t> </a:t>
            </a:r>
            <a:r>
              <a:rPr lang="en-US" dirty="0" err="1"/>
              <a:t>metodun</a:t>
            </a:r>
            <a:r>
              <a:rPr lang="en-US" dirty="0"/>
              <a:t> </a:t>
            </a:r>
            <a:r>
              <a:rPr lang="en-US" dirty="0" err="1"/>
              <a:t>dışındaki</a:t>
            </a:r>
            <a:r>
              <a:rPr lang="en-US" dirty="0"/>
              <a:t> </a:t>
            </a:r>
            <a:r>
              <a:rPr lang="en-US" dirty="0" err="1"/>
              <a:t>variablelardır</a:t>
            </a:r>
            <a:r>
              <a:rPr lang="en-US" dirty="0"/>
              <a:t>. </a:t>
            </a:r>
            <a:r>
              <a:rPr lang="en-US" dirty="0" err="1"/>
              <a:t>Bunlar</a:t>
            </a:r>
            <a:r>
              <a:rPr lang="en-US" dirty="0"/>
              <a:t>, class </a:t>
            </a:r>
            <a:r>
              <a:rPr lang="en-US" sz="1100" dirty="0"/>
              <a:t>instantiated</a:t>
            </a:r>
            <a:r>
              <a:rPr lang="en-US" dirty="0"/>
              <a:t> </a:t>
            </a:r>
            <a:r>
              <a:rPr lang="en-US" dirty="0" err="1"/>
              <a:t>edildiğinde</a:t>
            </a:r>
            <a:r>
              <a:rPr lang="en-US" dirty="0"/>
              <a:t> initialize </a:t>
            </a:r>
            <a:r>
              <a:rPr lang="en-US" dirty="0" err="1"/>
              <a:t>edilir</a:t>
            </a:r>
            <a:r>
              <a:rPr lang="en-US" dirty="0"/>
              <a:t>. Bu </a:t>
            </a:r>
            <a:r>
              <a:rPr lang="en-US" dirty="0" err="1"/>
              <a:t>variablelar</a:t>
            </a:r>
            <a:r>
              <a:rPr lang="en-US" dirty="0"/>
              <a:t> </a:t>
            </a:r>
            <a:r>
              <a:rPr lang="en-US" dirty="0" err="1"/>
              <a:t>söz</a:t>
            </a:r>
            <a:r>
              <a:rPr lang="en-US" dirty="0"/>
              <a:t> </a:t>
            </a:r>
            <a:r>
              <a:rPr lang="en-US" dirty="0" err="1"/>
              <a:t>konusu</a:t>
            </a:r>
            <a:r>
              <a:rPr lang="en-US" dirty="0"/>
              <a:t> </a:t>
            </a:r>
            <a:r>
              <a:rPr lang="en-US" dirty="0" err="1"/>
              <a:t>classın</a:t>
            </a:r>
            <a:r>
              <a:rPr lang="en-US" dirty="0"/>
              <a:t> </a:t>
            </a:r>
            <a:r>
              <a:rPr lang="en-US" dirty="0" err="1"/>
              <a:t>metotlarından</a:t>
            </a:r>
            <a:r>
              <a:rPr lang="en-US" dirty="0"/>
              <a:t>, </a:t>
            </a:r>
            <a:r>
              <a:rPr lang="en-US" dirty="0" err="1"/>
              <a:t>constructorından</a:t>
            </a:r>
            <a:r>
              <a:rPr lang="en-US" dirty="0"/>
              <a:t> </a:t>
            </a:r>
            <a:r>
              <a:rPr lang="en-US" dirty="0" err="1"/>
              <a:t>veya</a:t>
            </a:r>
            <a:r>
              <a:rPr lang="en-US" dirty="0"/>
              <a:t> </a:t>
            </a:r>
            <a:r>
              <a:rPr lang="en-US" dirty="0" err="1"/>
              <a:t>bloklarından</a:t>
            </a:r>
            <a:r>
              <a:rPr lang="en-US" dirty="0"/>
              <a:t> </a:t>
            </a:r>
            <a:r>
              <a:rPr lang="en-US" dirty="0" err="1"/>
              <a:t>erişilebilir</a:t>
            </a:r>
            <a:r>
              <a:rPr lang="en-US" dirty="0"/>
              <a:t>.</a:t>
            </a:r>
          </a:p>
          <a:p>
            <a:pPr marL="171450" lvl="0" indent="-171450" algn="l" rtl="0">
              <a:spcBef>
                <a:spcPts val="0"/>
              </a:spcBef>
              <a:spcAft>
                <a:spcPts val="0"/>
              </a:spcAft>
              <a:buFontTx/>
              <a:buChar char="-"/>
            </a:pPr>
            <a:r>
              <a:rPr lang="en-US" dirty="0"/>
              <a:t>Bir class </a:t>
            </a:r>
            <a:r>
              <a:rPr lang="en-US" dirty="0" err="1"/>
              <a:t>içinde</a:t>
            </a:r>
            <a:r>
              <a:rPr lang="en-US" dirty="0"/>
              <a:t>, </a:t>
            </a:r>
            <a:r>
              <a:rPr lang="en-US" dirty="0" err="1"/>
              <a:t>herhangi</a:t>
            </a:r>
            <a:r>
              <a:rPr lang="en-US" dirty="0"/>
              <a:t> </a:t>
            </a:r>
            <a:r>
              <a:rPr lang="en-US" dirty="0" err="1"/>
              <a:t>bir</a:t>
            </a:r>
            <a:r>
              <a:rPr lang="en-US" dirty="0"/>
              <a:t> </a:t>
            </a:r>
            <a:r>
              <a:rPr lang="en-US" dirty="0" err="1"/>
              <a:t>metodun</a:t>
            </a:r>
            <a:r>
              <a:rPr lang="en-US" dirty="0"/>
              <a:t> </a:t>
            </a:r>
            <a:r>
              <a:rPr lang="en-US" dirty="0" err="1"/>
              <a:t>dışında</a:t>
            </a:r>
            <a:r>
              <a:rPr lang="en-US" dirty="0"/>
              <a:t>, static </a:t>
            </a:r>
            <a:r>
              <a:rPr lang="en-US" dirty="0" err="1"/>
              <a:t>anahtar</a:t>
            </a:r>
            <a:r>
              <a:rPr lang="en-US" dirty="0"/>
              <a:t> </a:t>
            </a:r>
            <a:r>
              <a:rPr lang="en-US" dirty="0" err="1"/>
              <a:t>sözcüğüyle</a:t>
            </a:r>
            <a:r>
              <a:rPr lang="en-US" dirty="0"/>
              <a:t> </a:t>
            </a:r>
            <a:r>
              <a:rPr lang="en-US" dirty="0" err="1"/>
              <a:t>bildirilen</a:t>
            </a:r>
            <a:r>
              <a:rPr lang="en-US" dirty="0"/>
              <a:t> </a:t>
            </a:r>
            <a:r>
              <a:rPr lang="en-US" dirty="0" err="1"/>
              <a:t>değişkenler</a:t>
            </a:r>
            <a:r>
              <a:rPr lang="en-US" dirty="0"/>
              <a:t>.</a:t>
            </a: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88533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Objeleri</a:t>
            </a:r>
            <a:r>
              <a:rPr lang="en-US" dirty="0"/>
              <a:t> initialize </a:t>
            </a:r>
            <a:r>
              <a:rPr lang="en-US" dirty="0" err="1"/>
              <a:t>etmek</a:t>
            </a:r>
            <a:r>
              <a:rPr lang="en-US" dirty="0"/>
              <a:t> </a:t>
            </a:r>
            <a:r>
              <a:rPr lang="en-US" dirty="0" err="1"/>
              <a:t>için</a:t>
            </a:r>
            <a:r>
              <a:rPr lang="en-US" dirty="0"/>
              <a:t> </a:t>
            </a:r>
            <a:r>
              <a:rPr lang="en-US" dirty="0" err="1"/>
              <a:t>kullanılan</a:t>
            </a:r>
            <a:r>
              <a:rPr lang="en-US" dirty="0"/>
              <a:t> </a:t>
            </a:r>
            <a:r>
              <a:rPr lang="en-US" dirty="0" err="1"/>
              <a:t>özel</a:t>
            </a:r>
            <a:r>
              <a:rPr lang="en-US" dirty="0"/>
              <a:t> </a:t>
            </a:r>
            <a:r>
              <a:rPr lang="en-US" dirty="0" err="1"/>
              <a:t>bir</a:t>
            </a:r>
            <a:r>
              <a:rPr lang="en-US" dirty="0"/>
              <a:t> </a:t>
            </a:r>
            <a:r>
              <a:rPr lang="en-US" dirty="0" err="1"/>
              <a:t>metot</a:t>
            </a:r>
            <a:endParaRPr lang="en-US" dirty="0"/>
          </a:p>
          <a:p>
            <a:pPr marL="171450" lvl="0" indent="-171450" algn="l" rtl="0">
              <a:spcBef>
                <a:spcPts val="0"/>
              </a:spcBef>
              <a:spcAft>
                <a:spcPts val="0"/>
              </a:spcAft>
              <a:buFontTx/>
              <a:buChar char="-"/>
            </a:pPr>
            <a:r>
              <a:rPr lang="en-US" dirty="0"/>
              <a:t>Bir </a:t>
            </a:r>
            <a:r>
              <a:rPr lang="en-US" dirty="0" err="1"/>
              <a:t>classın</a:t>
            </a:r>
            <a:r>
              <a:rPr lang="en-US" dirty="0"/>
              <a:t> </a:t>
            </a:r>
            <a:r>
              <a:rPr lang="en-US" dirty="0" err="1"/>
              <a:t>objesi</a:t>
            </a:r>
            <a:r>
              <a:rPr lang="en-US" dirty="0"/>
              <a:t> </a:t>
            </a:r>
            <a:r>
              <a:rPr lang="en-US" dirty="0" err="1"/>
              <a:t>oluşturulduğunda</a:t>
            </a:r>
            <a:r>
              <a:rPr lang="en-US" dirty="0"/>
              <a:t> </a:t>
            </a:r>
            <a:r>
              <a:rPr lang="en-US" dirty="0" err="1"/>
              <a:t>çağrılır</a:t>
            </a:r>
            <a:r>
              <a:rPr lang="en-US" dirty="0"/>
              <a:t>.</a:t>
            </a:r>
          </a:p>
          <a:p>
            <a:pPr marL="171450" lvl="0" indent="-171450" algn="l" rtl="0">
              <a:spcBef>
                <a:spcPts val="0"/>
              </a:spcBef>
              <a:spcAft>
                <a:spcPts val="0"/>
              </a:spcAft>
              <a:buFontTx/>
              <a:buChar char="-"/>
            </a:pPr>
            <a:r>
              <a:rPr lang="en-US" sz="1000" dirty="0" err="1"/>
              <a:t>Obje</a:t>
            </a:r>
            <a:r>
              <a:rPr lang="en-US" dirty="0"/>
              <a:t> </a:t>
            </a:r>
            <a:r>
              <a:rPr lang="en-US" dirty="0" err="1"/>
              <a:t>için</a:t>
            </a:r>
            <a:r>
              <a:rPr lang="en-US" dirty="0"/>
              <a:t> </a:t>
            </a:r>
            <a:r>
              <a:rPr lang="en-US" dirty="0" err="1"/>
              <a:t>başlangıç</a:t>
            </a:r>
            <a:r>
              <a:rPr lang="en-US" dirty="0"/>
              <a:t> </a:t>
            </a:r>
            <a:r>
              <a:rPr lang="en-US" dirty="0" err="1"/>
              <a:t>değerlerini</a:t>
            </a:r>
            <a:r>
              <a:rPr lang="en-US" dirty="0"/>
              <a:t> </a:t>
            </a:r>
            <a:r>
              <a:rPr lang="en-US" dirty="0" err="1"/>
              <a:t>ayarlamak</a:t>
            </a:r>
            <a:r>
              <a:rPr lang="en-US" dirty="0"/>
              <a:t> </a:t>
            </a:r>
            <a:r>
              <a:rPr lang="en-US" dirty="0" err="1"/>
              <a:t>için</a:t>
            </a:r>
            <a:r>
              <a:rPr lang="en-US" dirty="0"/>
              <a:t> </a:t>
            </a:r>
            <a:r>
              <a:rPr lang="en-US" dirty="0" err="1"/>
              <a:t>kullanılabilir</a:t>
            </a:r>
            <a:r>
              <a:rPr lang="en-US" dirty="0"/>
              <a:t>.</a:t>
            </a:r>
          </a:p>
          <a:p>
            <a:pPr marL="171450" lvl="0" indent="-171450" algn="l" rtl="0">
              <a:spcBef>
                <a:spcPts val="0"/>
              </a:spcBef>
              <a:spcAft>
                <a:spcPts val="0"/>
              </a:spcAft>
              <a:buFontTx/>
              <a:buChar char="-"/>
            </a:pPr>
            <a:r>
              <a:rPr lang="en-US" dirty="0"/>
              <a:t>Her </a:t>
            </a:r>
            <a:r>
              <a:rPr lang="en-US" dirty="0" err="1"/>
              <a:t>classın</a:t>
            </a:r>
            <a:r>
              <a:rPr lang="en-US" dirty="0"/>
              <a:t> </a:t>
            </a:r>
            <a:r>
              <a:rPr lang="en-US" dirty="0" err="1"/>
              <a:t>en</a:t>
            </a:r>
            <a:r>
              <a:rPr lang="en-US" dirty="0"/>
              <a:t> </a:t>
            </a:r>
            <a:r>
              <a:rPr lang="en-US" dirty="0" err="1"/>
              <a:t>az</a:t>
            </a:r>
            <a:r>
              <a:rPr lang="en-US" dirty="0"/>
              <a:t> </a:t>
            </a:r>
            <a:r>
              <a:rPr lang="en-US" dirty="0" err="1"/>
              <a:t>bir</a:t>
            </a:r>
            <a:r>
              <a:rPr lang="en-US" dirty="0"/>
              <a:t> </a:t>
            </a:r>
            <a:r>
              <a:rPr lang="en-US" dirty="0" err="1"/>
              <a:t>constructorı</a:t>
            </a:r>
            <a:r>
              <a:rPr lang="en-US" dirty="0"/>
              <a:t> </a:t>
            </a:r>
            <a:r>
              <a:rPr lang="en-US" dirty="0" err="1"/>
              <a:t>veya</a:t>
            </a:r>
            <a:r>
              <a:rPr lang="en-US" dirty="0"/>
              <a:t> </a:t>
            </a:r>
            <a:r>
              <a:rPr lang="en-US" dirty="0" err="1"/>
              <a:t>varsayılan</a:t>
            </a:r>
            <a:r>
              <a:rPr lang="en-US" dirty="0"/>
              <a:t> </a:t>
            </a:r>
            <a:r>
              <a:rPr lang="en-US" dirty="0" err="1"/>
              <a:t>bir</a:t>
            </a:r>
            <a:r>
              <a:rPr lang="en-US" dirty="0"/>
              <a:t> </a:t>
            </a:r>
            <a:r>
              <a:rPr lang="en-US" dirty="0" err="1"/>
              <a:t>constructorı</a:t>
            </a:r>
            <a:r>
              <a:rPr lang="en-US" dirty="0"/>
              <a:t> </a:t>
            </a:r>
            <a:r>
              <a:rPr lang="en-US" dirty="0" err="1"/>
              <a:t>vardır</a:t>
            </a:r>
            <a:r>
              <a:rPr lang="en-US" dirty="0"/>
              <a:t>.</a:t>
            </a:r>
          </a:p>
          <a:p>
            <a:pPr marL="171450" lvl="0" indent="-171450" algn="l" rtl="0">
              <a:spcBef>
                <a:spcPts val="0"/>
              </a:spcBef>
              <a:spcAft>
                <a:spcPts val="0"/>
              </a:spcAft>
              <a:buFontTx/>
              <a:buChar char="-"/>
            </a:pPr>
            <a:r>
              <a:rPr lang="en-US" dirty="0"/>
              <a:t>Ana </a:t>
            </a:r>
            <a:r>
              <a:rPr lang="en-US" dirty="0" err="1"/>
              <a:t>kural</a:t>
            </a:r>
            <a:r>
              <a:rPr lang="en-US" dirty="0"/>
              <a:t>, class </a:t>
            </a:r>
            <a:r>
              <a:rPr lang="en-US" dirty="0" err="1"/>
              <a:t>ile</a:t>
            </a:r>
            <a:r>
              <a:rPr lang="en-US" dirty="0"/>
              <a:t> </a:t>
            </a:r>
            <a:r>
              <a:rPr lang="en-US" dirty="0" err="1"/>
              <a:t>aynı</a:t>
            </a:r>
            <a:r>
              <a:rPr lang="en-US" dirty="0"/>
              <a:t> </a:t>
            </a:r>
            <a:r>
              <a:rPr lang="en-US" dirty="0" err="1"/>
              <a:t>ada</a:t>
            </a:r>
            <a:r>
              <a:rPr lang="en-US" dirty="0"/>
              <a:t> </a:t>
            </a:r>
            <a:r>
              <a:rPr lang="en-US" dirty="0" err="1"/>
              <a:t>sahip</a:t>
            </a:r>
            <a:r>
              <a:rPr lang="en-US" dirty="0"/>
              <a:t> </a:t>
            </a:r>
            <a:r>
              <a:rPr lang="en-US" dirty="0" err="1"/>
              <a:t>olmalarıdır</a:t>
            </a:r>
            <a:r>
              <a:rPr lang="en-US" dirty="0"/>
              <a:t>.</a:t>
            </a:r>
          </a:p>
          <a:p>
            <a:pPr marL="171450" lvl="0" indent="-171450" algn="l" rtl="0">
              <a:spcBef>
                <a:spcPts val="0"/>
              </a:spcBef>
              <a:spcAft>
                <a:spcPts val="0"/>
              </a:spcAft>
              <a:buFontTx/>
              <a:buChar char="-"/>
            </a:pPr>
            <a:r>
              <a:rPr lang="en-US" dirty="0" err="1"/>
              <a:t>Birden</a:t>
            </a:r>
            <a:r>
              <a:rPr lang="en-US" dirty="0"/>
              <a:t> </a:t>
            </a:r>
            <a:r>
              <a:rPr lang="en-US" dirty="0" err="1"/>
              <a:t>fazla</a:t>
            </a:r>
            <a:r>
              <a:rPr lang="en-US" dirty="0"/>
              <a:t> constructor </a:t>
            </a:r>
            <a:r>
              <a:rPr lang="en-US" dirty="0" err="1"/>
              <a:t>yazılabilir</a:t>
            </a:r>
            <a:r>
              <a:rPr lang="en-US" dirty="0"/>
              <a:t>.</a:t>
            </a: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507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Her </a:t>
            </a:r>
            <a:r>
              <a:rPr lang="en-US" dirty="0" err="1"/>
              <a:t>classın</a:t>
            </a:r>
            <a:r>
              <a:rPr lang="en-US" dirty="0"/>
              <a:t> </a:t>
            </a:r>
            <a:r>
              <a:rPr lang="en-US" dirty="0" err="1"/>
              <a:t>en</a:t>
            </a:r>
            <a:r>
              <a:rPr lang="en-US" dirty="0"/>
              <a:t> </a:t>
            </a:r>
            <a:r>
              <a:rPr lang="en-US" dirty="0" err="1"/>
              <a:t>az</a:t>
            </a:r>
            <a:r>
              <a:rPr lang="en-US" dirty="0"/>
              <a:t> </a:t>
            </a:r>
            <a:r>
              <a:rPr lang="en-US" dirty="0" err="1"/>
              <a:t>bir</a:t>
            </a:r>
            <a:r>
              <a:rPr lang="en-US" dirty="0"/>
              <a:t> </a:t>
            </a:r>
            <a:r>
              <a:rPr lang="en-US" dirty="0" err="1"/>
              <a:t>constructorı</a:t>
            </a:r>
            <a:r>
              <a:rPr lang="en-US" dirty="0"/>
              <a:t> </a:t>
            </a:r>
            <a:r>
              <a:rPr lang="en-US" dirty="0" err="1"/>
              <a:t>veya</a:t>
            </a:r>
            <a:r>
              <a:rPr lang="en-US" dirty="0"/>
              <a:t> </a:t>
            </a:r>
            <a:r>
              <a:rPr lang="en-US" dirty="0" err="1"/>
              <a:t>varsayılan</a:t>
            </a:r>
            <a:r>
              <a:rPr lang="en-US" dirty="0"/>
              <a:t> </a:t>
            </a:r>
            <a:r>
              <a:rPr lang="en-US" dirty="0" err="1"/>
              <a:t>bir</a:t>
            </a:r>
            <a:r>
              <a:rPr lang="en-US" dirty="0"/>
              <a:t> </a:t>
            </a:r>
            <a:r>
              <a:rPr lang="en-US" dirty="0" err="1"/>
              <a:t>constructorı</a:t>
            </a:r>
            <a:r>
              <a:rPr lang="en-US" dirty="0"/>
              <a:t> </a:t>
            </a:r>
            <a:r>
              <a:rPr lang="en-US" dirty="0" err="1"/>
              <a:t>vardır</a:t>
            </a:r>
            <a:r>
              <a:rPr lang="en-US" dirty="0"/>
              <a:t>.</a:t>
            </a:r>
          </a:p>
          <a:p>
            <a:pPr marL="171450" lvl="0" indent="-171450" algn="l" rtl="0">
              <a:spcBef>
                <a:spcPts val="0"/>
              </a:spcBef>
              <a:spcAft>
                <a:spcPts val="0"/>
              </a:spcAft>
              <a:buFontTx/>
              <a:buChar char="-"/>
            </a:pPr>
            <a:r>
              <a:rPr lang="en-US" dirty="0"/>
              <a:t>Ana </a:t>
            </a:r>
            <a:r>
              <a:rPr lang="en-US" dirty="0" err="1"/>
              <a:t>kural</a:t>
            </a:r>
            <a:r>
              <a:rPr lang="en-US" dirty="0"/>
              <a:t>, class </a:t>
            </a:r>
            <a:r>
              <a:rPr lang="en-US" dirty="0" err="1"/>
              <a:t>ile</a:t>
            </a:r>
            <a:r>
              <a:rPr lang="en-US" dirty="0"/>
              <a:t> </a:t>
            </a:r>
            <a:r>
              <a:rPr lang="en-US" dirty="0" err="1"/>
              <a:t>aynı</a:t>
            </a:r>
            <a:r>
              <a:rPr lang="en-US" dirty="0"/>
              <a:t> </a:t>
            </a:r>
            <a:r>
              <a:rPr lang="en-US" dirty="0" err="1"/>
              <a:t>ada</a:t>
            </a:r>
            <a:r>
              <a:rPr lang="en-US" dirty="0"/>
              <a:t> </a:t>
            </a:r>
            <a:r>
              <a:rPr lang="en-US" dirty="0" err="1"/>
              <a:t>sahip</a:t>
            </a:r>
            <a:r>
              <a:rPr lang="en-US" dirty="0"/>
              <a:t> </a:t>
            </a:r>
            <a:r>
              <a:rPr lang="en-US" dirty="0" err="1"/>
              <a:t>olmalarıdır</a:t>
            </a:r>
            <a:r>
              <a:rPr lang="en-US" dirty="0"/>
              <a:t>.</a:t>
            </a:r>
          </a:p>
          <a:p>
            <a:pPr marL="171450" lvl="0" indent="-171450" algn="l" rtl="0">
              <a:spcBef>
                <a:spcPts val="0"/>
              </a:spcBef>
              <a:spcAft>
                <a:spcPts val="0"/>
              </a:spcAft>
              <a:buFontTx/>
              <a:buChar char="-"/>
            </a:pPr>
            <a:r>
              <a:rPr lang="en-US" dirty="0" err="1"/>
              <a:t>Birden</a:t>
            </a:r>
            <a:r>
              <a:rPr lang="en-US" dirty="0"/>
              <a:t> </a:t>
            </a:r>
            <a:r>
              <a:rPr lang="en-US" dirty="0" err="1"/>
              <a:t>fazla</a:t>
            </a:r>
            <a:r>
              <a:rPr lang="en-US" dirty="0"/>
              <a:t> constructor </a:t>
            </a:r>
            <a:r>
              <a:rPr lang="en-US" dirty="0" err="1"/>
              <a:t>yazılabilir</a:t>
            </a:r>
            <a:r>
              <a:rPr lang="en-US" dirty="0"/>
              <a:t>.</a:t>
            </a: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7874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class, </a:t>
            </a:r>
            <a:r>
              <a:rPr lang="en-US" dirty="0" err="1"/>
              <a:t>objeler</a:t>
            </a:r>
            <a:r>
              <a:rPr lang="en-US" dirty="0"/>
              <a:t> </a:t>
            </a:r>
            <a:r>
              <a:rPr lang="en-US" dirty="0" err="1"/>
              <a:t>için</a:t>
            </a:r>
            <a:r>
              <a:rPr lang="en-US" dirty="0"/>
              <a:t> </a:t>
            </a:r>
            <a:r>
              <a:rPr lang="en-US" dirty="0" err="1"/>
              <a:t>planları</a:t>
            </a:r>
            <a:r>
              <a:rPr lang="en-US" dirty="0"/>
              <a:t> </a:t>
            </a:r>
            <a:r>
              <a:rPr lang="en-US" dirty="0" err="1"/>
              <a:t>sağlar</a:t>
            </a:r>
            <a:r>
              <a:rPr lang="en-US" dirty="0"/>
              <a:t>.</a:t>
            </a:r>
          </a:p>
          <a:p>
            <a:pPr marL="171450" lvl="0" indent="-171450" algn="l" rtl="0">
              <a:spcBef>
                <a:spcPts val="0"/>
              </a:spcBef>
              <a:spcAft>
                <a:spcPts val="0"/>
              </a:spcAft>
              <a:buFontTx/>
              <a:buChar char="-"/>
            </a:pPr>
            <a:r>
              <a:rPr lang="en-US" dirty="0" err="1"/>
              <a:t>Yani</a:t>
            </a:r>
            <a:r>
              <a:rPr lang="en-US" dirty="0"/>
              <a:t> </a:t>
            </a:r>
            <a:r>
              <a:rPr lang="en-US" dirty="0" err="1"/>
              <a:t>temelde</a:t>
            </a:r>
            <a:r>
              <a:rPr lang="en-US" dirty="0"/>
              <a:t>, </a:t>
            </a:r>
            <a:r>
              <a:rPr lang="en-US" dirty="0" err="1"/>
              <a:t>bir</a:t>
            </a:r>
            <a:r>
              <a:rPr lang="en-US" dirty="0"/>
              <a:t> </a:t>
            </a:r>
            <a:r>
              <a:rPr lang="en-US" dirty="0" err="1"/>
              <a:t>classtan</a:t>
            </a:r>
            <a:r>
              <a:rPr lang="en-US" dirty="0"/>
              <a:t> </a:t>
            </a:r>
            <a:r>
              <a:rPr lang="en-US" dirty="0" err="1"/>
              <a:t>bir</a:t>
            </a:r>
            <a:r>
              <a:rPr lang="en-US" dirty="0"/>
              <a:t> </a:t>
            </a:r>
            <a:r>
              <a:rPr lang="en-US" dirty="0" err="1"/>
              <a:t>obje</a:t>
            </a:r>
            <a:r>
              <a:rPr lang="en-US" dirty="0"/>
              <a:t> </a:t>
            </a:r>
            <a:r>
              <a:rPr lang="en-US" dirty="0" err="1"/>
              <a:t>oluşturulur</a:t>
            </a:r>
            <a:r>
              <a:rPr lang="en-US" dirty="0"/>
              <a:t>.</a:t>
            </a:r>
          </a:p>
          <a:p>
            <a:pPr marL="171450" lvl="0" indent="-171450" algn="l" rtl="0">
              <a:spcBef>
                <a:spcPts val="0"/>
              </a:spcBef>
              <a:spcAft>
                <a:spcPts val="0"/>
              </a:spcAft>
              <a:buFontTx/>
              <a:buChar char="-"/>
            </a:pPr>
            <a:r>
              <a:rPr lang="en-US" dirty="0" err="1"/>
              <a:t>Java'da</a:t>
            </a:r>
            <a:r>
              <a:rPr lang="en-US" dirty="0"/>
              <a:t> new </a:t>
            </a:r>
            <a:r>
              <a:rPr lang="en-US" dirty="0" err="1"/>
              <a:t>anahtar</a:t>
            </a:r>
            <a:r>
              <a:rPr lang="en-US" dirty="0"/>
              <a:t> </a:t>
            </a:r>
            <a:r>
              <a:rPr lang="en-US" dirty="0" err="1"/>
              <a:t>sözcüğü</a:t>
            </a:r>
            <a:r>
              <a:rPr lang="en-US" dirty="0"/>
              <a:t> yeni </a:t>
            </a:r>
            <a:r>
              <a:rPr lang="en-US" dirty="0" err="1"/>
              <a:t>objeler</a:t>
            </a:r>
            <a:r>
              <a:rPr lang="en-US" dirty="0"/>
              <a:t> </a:t>
            </a:r>
            <a:r>
              <a:rPr lang="en-US" dirty="0" err="1"/>
              <a:t>oluşturmak</a:t>
            </a:r>
            <a:r>
              <a:rPr lang="en-US" dirty="0"/>
              <a:t> </a:t>
            </a:r>
            <a:r>
              <a:rPr lang="en-US" dirty="0" err="1"/>
              <a:t>için</a:t>
            </a:r>
            <a:r>
              <a:rPr lang="en-US" dirty="0"/>
              <a:t> </a:t>
            </a:r>
            <a:r>
              <a:rPr lang="en-US" dirty="0" err="1"/>
              <a:t>kullanılır</a:t>
            </a:r>
            <a:r>
              <a:rPr lang="en-US" dirty="0"/>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Bir </a:t>
            </a:r>
            <a:r>
              <a:rPr lang="en-US" dirty="0" err="1"/>
              <a:t>sınıftan</a:t>
            </a:r>
            <a:r>
              <a:rPr lang="en-US" dirty="0"/>
              <a:t> </a:t>
            </a:r>
            <a:r>
              <a:rPr lang="en-US" dirty="0" err="1"/>
              <a:t>nesne</a:t>
            </a:r>
            <a:r>
              <a:rPr lang="en-US" dirty="0"/>
              <a:t> </a:t>
            </a:r>
            <a:r>
              <a:rPr lang="en-US" dirty="0" err="1"/>
              <a:t>oluştururken</a:t>
            </a:r>
            <a:r>
              <a:rPr lang="en-US" dirty="0"/>
              <a:t> </a:t>
            </a:r>
            <a:r>
              <a:rPr lang="en-US" dirty="0" err="1"/>
              <a:t>üç</a:t>
            </a:r>
            <a:r>
              <a:rPr lang="en-US" dirty="0"/>
              <a:t> </a:t>
            </a:r>
            <a:r>
              <a:rPr lang="en-US" dirty="0" err="1"/>
              <a:t>adım</a:t>
            </a:r>
            <a:r>
              <a:rPr lang="en-US" dirty="0"/>
              <a:t> </a:t>
            </a:r>
            <a:r>
              <a:rPr lang="en-US" dirty="0" err="1"/>
              <a:t>vardır</a:t>
            </a:r>
            <a:r>
              <a:rPr lang="en-US" dirty="0"/>
              <a:t> .</a:t>
            </a:r>
          </a:p>
          <a:p>
            <a:pPr marL="171450" lvl="0" indent="-171450" algn="l" rtl="0">
              <a:spcBef>
                <a:spcPts val="0"/>
              </a:spcBef>
              <a:spcAft>
                <a:spcPts val="0"/>
              </a:spcAft>
              <a:buFontTx/>
              <a:buChar char="-"/>
            </a:pPr>
            <a:r>
              <a:rPr lang="en-US" dirty="0" err="1"/>
              <a:t>Bildirim</a:t>
            </a:r>
            <a:r>
              <a:rPr lang="en-US" dirty="0"/>
              <a:t> - Bir </a:t>
            </a:r>
            <a:r>
              <a:rPr lang="en-US" dirty="0" err="1"/>
              <a:t>obje</a:t>
            </a:r>
            <a:r>
              <a:rPr lang="en-US" dirty="0"/>
              <a:t> </a:t>
            </a:r>
            <a:r>
              <a:rPr lang="en-US" dirty="0" err="1"/>
              <a:t>türüne</a:t>
            </a:r>
            <a:r>
              <a:rPr lang="en-US" dirty="0"/>
              <a:t> </a:t>
            </a:r>
            <a:r>
              <a:rPr lang="en-US" dirty="0" err="1"/>
              <a:t>ve</a:t>
            </a:r>
            <a:r>
              <a:rPr lang="en-US" dirty="0"/>
              <a:t> </a:t>
            </a:r>
            <a:r>
              <a:rPr lang="en-US" dirty="0" err="1"/>
              <a:t>bir</a:t>
            </a:r>
            <a:r>
              <a:rPr lang="en-US" dirty="0"/>
              <a:t> variable </a:t>
            </a:r>
            <a:r>
              <a:rPr lang="en-US" dirty="0" err="1"/>
              <a:t>adına</a:t>
            </a:r>
            <a:r>
              <a:rPr lang="en-US" dirty="0"/>
              <a:t> </a:t>
            </a:r>
            <a:r>
              <a:rPr lang="en-US" dirty="0" err="1"/>
              <a:t>sahip</a:t>
            </a:r>
            <a:r>
              <a:rPr lang="en-US" dirty="0"/>
              <a:t> </a:t>
            </a:r>
            <a:r>
              <a:rPr lang="en-US" dirty="0" err="1"/>
              <a:t>bir</a:t>
            </a:r>
            <a:r>
              <a:rPr lang="en-US" dirty="0"/>
              <a:t> variable </a:t>
            </a:r>
            <a:r>
              <a:rPr lang="en-US" dirty="0" err="1"/>
              <a:t>bildirimi</a:t>
            </a:r>
            <a:r>
              <a:rPr lang="en-US" dirty="0"/>
              <a:t> </a:t>
            </a:r>
            <a:r>
              <a:rPr lang="en-US" dirty="0" err="1"/>
              <a:t>yapılmasını</a:t>
            </a:r>
            <a:r>
              <a:rPr lang="en-US" dirty="0"/>
              <a:t> </a:t>
            </a:r>
            <a:r>
              <a:rPr lang="en-US" dirty="0" err="1"/>
              <a:t>sağlar</a:t>
            </a:r>
            <a:r>
              <a:rPr lang="en-US" dirty="0"/>
              <a:t>.</a:t>
            </a:r>
          </a:p>
          <a:p>
            <a:pPr marL="171450" lvl="0" indent="-171450" algn="l" rtl="0">
              <a:spcBef>
                <a:spcPts val="0"/>
              </a:spcBef>
              <a:spcAft>
                <a:spcPts val="0"/>
              </a:spcAft>
              <a:buFontTx/>
              <a:buChar char="-"/>
            </a:pPr>
            <a:r>
              <a:rPr lang="en-US" dirty="0" err="1"/>
              <a:t>Örnekleme</a:t>
            </a:r>
            <a:r>
              <a:rPr lang="en-US" dirty="0"/>
              <a:t> - </a:t>
            </a:r>
            <a:r>
              <a:rPr lang="en-US" dirty="0" err="1"/>
              <a:t>Nesneyi</a:t>
            </a:r>
            <a:r>
              <a:rPr lang="en-US" dirty="0"/>
              <a:t> </a:t>
            </a:r>
            <a:r>
              <a:rPr lang="en-US" dirty="0" err="1"/>
              <a:t>oluşturmak</a:t>
            </a:r>
            <a:r>
              <a:rPr lang="en-US" dirty="0"/>
              <a:t> </a:t>
            </a:r>
            <a:r>
              <a:rPr lang="en-US" dirty="0" err="1"/>
              <a:t>için</a:t>
            </a:r>
            <a:r>
              <a:rPr lang="en-US" dirty="0"/>
              <a:t> 'new' </a:t>
            </a:r>
            <a:r>
              <a:rPr lang="en-US" dirty="0" err="1"/>
              <a:t>anahtar</a:t>
            </a:r>
            <a:r>
              <a:rPr lang="en-US" dirty="0"/>
              <a:t> </a:t>
            </a:r>
            <a:r>
              <a:rPr lang="en-US" dirty="0" err="1"/>
              <a:t>sözcüğü</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err="1"/>
              <a:t>Başlatma</a:t>
            </a:r>
            <a:r>
              <a:rPr lang="en-US" dirty="0"/>
              <a:t> - new </a:t>
            </a:r>
            <a:r>
              <a:rPr lang="en-US" dirty="0" err="1"/>
              <a:t>anahtar</a:t>
            </a:r>
            <a:r>
              <a:rPr lang="en-US" dirty="0"/>
              <a:t> </a:t>
            </a:r>
            <a:r>
              <a:rPr lang="en-US" dirty="0" err="1"/>
              <a:t>sözcüğünü</a:t>
            </a:r>
            <a:r>
              <a:rPr lang="en-US" dirty="0"/>
              <a:t>, </a:t>
            </a:r>
            <a:r>
              <a:rPr lang="en-US" dirty="0" err="1"/>
              <a:t>bir</a:t>
            </a:r>
            <a:r>
              <a:rPr lang="en-US" dirty="0"/>
              <a:t> constructor </a:t>
            </a:r>
            <a:r>
              <a:rPr lang="en-US" dirty="0" err="1"/>
              <a:t>çağrısı</a:t>
            </a:r>
            <a:r>
              <a:rPr lang="en-US" dirty="0"/>
              <a:t> </a:t>
            </a:r>
            <a:r>
              <a:rPr lang="en-US" dirty="0" err="1"/>
              <a:t>izler</a:t>
            </a:r>
            <a:r>
              <a:rPr lang="en-US" dirty="0"/>
              <a:t>. Bu </a:t>
            </a:r>
            <a:r>
              <a:rPr lang="en-US" dirty="0" err="1"/>
              <a:t>çağrı</a:t>
            </a:r>
            <a:r>
              <a:rPr lang="en-US" dirty="0"/>
              <a:t> yeni </a:t>
            </a:r>
            <a:r>
              <a:rPr lang="en-US" dirty="0" err="1"/>
              <a:t>objeyi</a:t>
            </a:r>
            <a:r>
              <a:rPr lang="en-US" dirty="0"/>
              <a:t> </a:t>
            </a:r>
            <a:r>
              <a:rPr lang="en-US" dirty="0" err="1"/>
              <a:t>başlatır</a:t>
            </a:r>
            <a:r>
              <a:rPr lang="en-US" dirty="0"/>
              <a:t>.</a:t>
            </a:r>
          </a:p>
          <a:p>
            <a:pPr marL="171450" lvl="0" indent="-171450" algn="l" rtl="0">
              <a:spcBef>
                <a:spcPts val="0"/>
              </a:spcBef>
              <a:spcAft>
                <a:spcPts val="0"/>
              </a:spcAft>
              <a:buFontTx/>
              <a:buChar char="-"/>
            </a:pPr>
            <a:r>
              <a:rPr lang="en-US" dirty="0"/>
              <a:t>Bir instance </a:t>
            </a:r>
            <a:r>
              <a:rPr lang="en-US" dirty="0" err="1"/>
              <a:t>variablelarına</a:t>
            </a:r>
            <a:r>
              <a:rPr lang="en-US" dirty="0"/>
              <a:t> </a:t>
            </a:r>
            <a:r>
              <a:rPr lang="en-US" dirty="0" err="1"/>
              <a:t>ve</a:t>
            </a:r>
            <a:r>
              <a:rPr lang="en-US" dirty="0"/>
              <a:t> </a:t>
            </a:r>
            <a:r>
              <a:rPr lang="en-US" dirty="0" err="1"/>
              <a:t>metotlarına</a:t>
            </a:r>
            <a:r>
              <a:rPr lang="en-US" dirty="0"/>
              <a:t> </a:t>
            </a:r>
            <a:r>
              <a:rPr lang="en-US" dirty="0" err="1"/>
              <a:t>oluşturulmuş</a:t>
            </a:r>
            <a:r>
              <a:rPr lang="en-US" dirty="0"/>
              <a:t> </a:t>
            </a:r>
            <a:r>
              <a:rPr lang="en-US" dirty="0" err="1"/>
              <a:t>objeler</a:t>
            </a:r>
            <a:r>
              <a:rPr lang="en-US" dirty="0"/>
              <a:t> </a:t>
            </a:r>
            <a:r>
              <a:rPr lang="en-US" dirty="0" err="1"/>
              <a:t>üzerinden</a:t>
            </a:r>
            <a:r>
              <a:rPr lang="en-US" dirty="0"/>
              <a:t> </a:t>
            </a:r>
            <a:r>
              <a:rPr lang="en-US" dirty="0" err="1"/>
              <a:t>erişilir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6900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Her file </a:t>
            </a:r>
            <a:r>
              <a:rPr lang="en-US" dirty="0" err="1"/>
              <a:t>başına</a:t>
            </a:r>
            <a:r>
              <a:rPr lang="en-US" dirty="0"/>
              <a:t> </a:t>
            </a:r>
            <a:r>
              <a:rPr lang="en-US" dirty="0" err="1"/>
              <a:t>yalnızca</a:t>
            </a:r>
            <a:r>
              <a:rPr lang="en-US" dirty="0"/>
              <a:t> </a:t>
            </a:r>
            <a:r>
              <a:rPr lang="en-US" dirty="0" err="1"/>
              <a:t>bir</a:t>
            </a:r>
            <a:r>
              <a:rPr lang="en-US" dirty="0"/>
              <a:t> public class </a:t>
            </a:r>
            <a:r>
              <a:rPr lang="en-US" dirty="0" err="1"/>
              <a:t>olabilir</a:t>
            </a:r>
            <a:r>
              <a:rPr lang="en-US" dirty="0"/>
              <a:t>.</a:t>
            </a:r>
          </a:p>
          <a:p>
            <a:pPr marL="171450" lvl="0" indent="-171450" algn="l" rtl="0">
              <a:spcBef>
                <a:spcPts val="0"/>
              </a:spcBef>
              <a:spcAft>
                <a:spcPts val="0"/>
              </a:spcAft>
              <a:buFontTx/>
              <a:buChar char="-"/>
            </a:pPr>
            <a:r>
              <a:rPr lang="en-US" dirty="0"/>
              <a:t>Bir file, </a:t>
            </a:r>
            <a:r>
              <a:rPr lang="en-US" dirty="0" err="1"/>
              <a:t>birden</a:t>
            </a:r>
            <a:r>
              <a:rPr lang="en-US" dirty="0"/>
              <a:t> </a:t>
            </a:r>
            <a:r>
              <a:rPr lang="en-US" dirty="0" err="1"/>
              <a:t>çok</a:t>
            </a:r>
            <a:r>
              <a:rPr lang="en-US" dirty="0"/>
              <a:t> public </a:t>
            </a:r>
            <a:r>
              <a:rPr lang="en-US" dirty="0" err="1"/>
              <a:t>olmayan</a:t>
            </a:r>
            <a:r>
              <a:rPr lang="en-US" dirty="0"/>
              <a:t> </a:t>
            </a:r>
            <a:r>
              <a:rPr lang="en-US" dirty="0" err="1"/>
              <a:t>classa</a:t>
            </a:r>
            <a:r>
              <a:rPr lang="en-US" dirty="0"/>
              <a:t> </a:t>
            </a:r>
            <a:r>
              <a:rPr lang="en-US" dirty="0" err="1"/>
              <a:t>sahip</a:t>
            </a:r>
            <a:r>
              <a:rPr lang="en-US" dirty="0"/>
              <a:t> </a:t>
            </a:r>
            <a:r>
              <a:rPr lang="en-US" dirty="0" err="1"/>
              <a:t>olabilir</a:t>
            </a:r>
            <a:r>
              <a:rPr lang="en-US" dirty="0"/>
              <a:t>.</a:t>
            </a:r>
          </a:p>
          <a:p>
            <a:pPr marL="171450" lvl="0" indent="-171450" algn="l" rtl="0">
              <a:spcBef>
                <a:spcPts val="0"/>
              </a:spcBef>
              <a:spcAft>
                <a:spcPts val="0"/>
              </a:spcAft>
              <a:buFontTx/>
              <a:buChar char="-"/>
            </a:pPr>
            <a:r>
              <a:rPr lang="en-US" dirty="0"/>
              <a:t>Public class </a:t>
            </a:r>
            <a:r>
              <a:rPr lang="en-US" dirty="0" err="1"/>
              <a:t>adı</a:t>
            </a:r>
            <a:r>
              <a:rPr lang="en-US" dirty="0"/>
              <a:t>, </a:t>
            </a:r>
            <a:r>
              <a:rPr lang="en-US" dirty="0" err="1"/>
              <a:t>sonuna</a:t>
            </a:r>
            <a:r>
              <a:rPr lang="en-US" dirty="0"/>
              <a:t> .java </a:t>
            </a:r>
            <a:r>
              <a:rPr lang="en-US" dirty="0" err="1"/>
              <a:t>eklenmesi</a:t>
            </a:r>
            <a:r>
              <a:rPr lang="en-US" dirty="0"/>
              <a:t> </a:t>
            </a:r>
            <a:r>
              <a:rPr lang="en-US" dirty="0" err="1"/>
              <a:t>ile</a:t>
            </a:r>
            <a:r>
              <a:rPr lang="en-US" dirty="0"/>
              <a:t> </a:t>
            </a:r>
            <a:r>
              <a:rPr lang="en-US" dirty="0" err="1"/>
              <a:t>ilgili</a:t>
            </a:r>
            <a:r>
              <a:rPr lang="en-US" dirty="0"/>
              <a:t> </a:t>
            </a:r>
            <a:r>
              <a:rPr lang="en-US" dirty="0" err="1"/>
              <a:t>fileın</a:t>
            </a:r>
            <a:r>
              <a:rPr lang="en-US" dirty="0"/>
              <a:t> </a:t>
            </a:r>
            <a:r>
              <a:rPr lang="en-US" dirty="0" err="1"/>
              <a:t>yani</a:t>
            </a:r>
            <a:r>
              <a:rPr lang="en-US" dirty="0"/>
              <a:t> </a:t>
            </a:r>
            <a:r>
              <a:rPr lang="en-US" dirty="0" err="1"/>
              <a:t>dosyamızın</a:t>
            </a:r>
            <a:r>
              <a:rPr lang="en-US" dirty="0"/>
              <a:t> </a:t>
            </a:r>
            <a:r>
              <a:rPr lang="en-US" dirty="0" err="1"/>
              <a:t>adı</a:t>
            </a:r>
            <a:r>
              <a:rPr lang="en-US" dirty="0"/>
              <a:t> </a:t>
            </a:r>
            <a:r>
              <a:rPr lang="en-US" dirty="0" err="1"/>
              <a:t>olmalıdır</a:t>
            </a:r>
            <a:r>
              <a:rPr lang="en-US" dirty="0"/>
              <a:t>. </a:t>
            </a:r>
          </a:p>
          <a:p>
            <a:pPr marL="171450" lvl="0" indent="-171450" algn="l" rtl="0">
              <a:spcBef>
                <a:spcPts val="0"/>
              </a:spcBef>
              <a:spcAft>
                <a:spcPts val="0"/>
              </a:spcAft>
              <a:buFontTx/>
              <a:buChar char="-"/>
            </a:pPr>
            <a:r>
              <a:rPr lang="en-US" dirty="0"/>
              <a:t>Class </a:t>
            </a:r>
            <a:r>
              <a:rPr lang="en-US" dirty="0" err="1"/>
              <a:t>bir</a:t>
            </a:r>
            <a:r>
              <a:rPr lang="en-US" dirty="0"/>
              <a:t> </a:t>
            </a:r>
            <a:r>
              <a:rPr lang="en-US" dirty="0" err="1"/>
              <a:t>paketin</a:t>
            </a:r>
            <a:r>
              <a:rPr lang="en-US" dirty="0"/>
              <a:t> </a:t>
            </a:r>
            <a:r>
              <a:rPr lang="en-US" dirty="0" err="1"/>
              <a:t>yani</a:t>
            </a:r>
            <a:r>
              <a:rPr lang="en-US" dirty="0"/>
              <a:t> </a:t>
            </a:r>
            <a:r>
              <a:rPr lang="en-US" dirty="0" err="1"/>
              <a:t>packageın</a:t>
            </a:r>
            <a:r>
              <a:rPr lang="en-US" dirty="0"/>
              <a:t> </a:t>
            </a:r>
            <a:r>
              <a:rPr lang="en-US" dirty="0" err="1"/>
              <a:t>içinde</a:t>
            </a:r>
            <a:r>
              <a:rPr lang="en-US" dirty="0"/>
              <a:t> </a:t>
            </a:r>
            <a:r>
              <a:rPr lang="en-US" dirty="0" err="1"/>
              <a:t>tanımlanmışsa</a:t>
            </a:r>
            <a:r>
              <a:rPr lang="en-US" dirty="0"/>
              <a:t>, package </a:t>
            </a:r>
            <a:r>
              <a:rPr lang="en-US" dirty="0" err="1"/>
              <a:t>statementı</a:t>
            </a:r>
            <a:r>
              <a:rPr lang="en-US" dirty="0"/>
              <a:t> </a:t>
            </a:r>
            <a:r>
              <a:rPr lang="en-US" dirty="0" err="1"/>
              <a:t>dosyadaki</a:t>
            </a:r>
            <a:r>
              <a:rPr lang="en-US" dirty="0"/>
              <a:t> ilk </a:t>
            </a:r>
            <a:r>
              <a:rPr lang="en-US" dirty="0" err="1"/>
              <a:t>satırda</a:t>
            </a:r>
            <a:r>
              <a:rPr lang="en-US" dirty="0"/>
              <a:t> </a:t>
            </a:r>
            <a:r>
              <a:rPr lang="en-US" dirty="0" err="1"/>
              <a:t>en</a:t>
            </a:r>
            <a:r>
              <a:rPr lang="en-US" dirty="0"/>
              <a:t> </a:t>
            </a:r>
            <a:r>
              <a:rPr lang="en-US" dirty="0" err="1"/>
              <a:t>başta</a:t>
            </a:r>
            <a:r>
              <a:rPr lang="en-US" dirty="0"/>
              <a:t> </a:t>
            </a:r>
            <a:r>
              <a:rPr lang="en-US" dirty="0" err="1"/>
              <a:t>olmalıdır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5595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import </a:t>
            </a:r>
            <a:r>
              <a:rPr lang="en-US" dirty="0" err="1"/>
              <a:t>varsa</a:t>
            </a:r>
            <a:r>
              <a:rPr lang="en-US" dirty="0"/>
              <a:t> </a:t>
            </a:r>
            <a:r>
              <a:rPr lang="en-US" dirty="0" err="1"/>
              <a:t>eğer</a:t>
            </a:r>
            <a:r>
              <a:rPr lang="en-US" dirty="0"/>
              <a:t>, </a:t>
            </a:r>
            <a:r>
              <a:rPr lang="en-US" dirty="0" err="1"/>
              <a:t>bunlar</a:t>
            </a:r>
            <a:r>
              <a:rPr lang="en-US" dirty="0"/>
              <a:t> package </a:t>
            </a:r>
            <a:r>
              <a:rPr lang="en-US" dirty="0" err="1"/>
              <a:t>ile</a:t>
            </a:r>
            <a:r>
              <a:rPr lang="en-US" dirty="0"/>
              <a:t> class </a:t>
            </a:r>
            <a:r>
              <a:rPr lang="en-US" dirty="0" err="1"/>
              <a:t>arasına</a:t>
            </a:r>
            <a:r>
              <a:rPr lang="en-US" dirty="0"/>
              <a:t> </a:t>
            </a:r>
            <a:r>
              <a:rPr lang="en-US" dirty="0" err="1"/>
              <a:t>yazılmalıdır</a:t>
            </a:r>
            <a:r>
              <a:rPr lang="en-US" dirty="0"/>
              <a:t>. Package </a:t>
            </a:r>
            <a:r>
              <a:rPr lang="en-US" dirty="0" err="1"/>
              <a:t>yoksa</a:t>
            </a:r>
            <a:r>
              <a:rPr lang="en-US" dirty="0"/>
              <a:t>, import </a:t>
            </a:r>
            <a:r>
              <a:rPr lang="en-US" dirty="0" err="1"/>
              <a:t>dosyadaki</a:t>
            </a:r>
            <a:r>
              <a:rPr lang="en-US" dirty="0"/>
              <a:t> ilk </a:t>
            </a:r>
            <a:r>
              <a:rPr lang="en-US" dirty="0" err="1"/>
              <a:t>satır</a:t>
            </a:r>
            <a:r>
              <a:rPr lang="en-US" dirty="0"/>
              <a:t> </a:t>
            </a:r>
            <a:r>
              <a:rPr lang="en-US" dirty="0" err="1"/>
              <a:t>olmalıdır</a:t>
            </a:r>
            <a:r>
              <a:rPr lang="en-US" dirty="0"/>
              <a:t>.</a:t>
            </a:r>
          </a:p>
          <a:p>
            <a:pPr marL="171450" lvl="0" indent="-171450" algn="l" rtl="0">
              <a:spcBef>
                <a:spcPts val="0"/>
              </a:spcBef>
              <a:spcAft>
                <a:spcPts val="0"/>
              </a:spcAft>
              <a:buFontTx/>
              <a:buChar char="-"/>
            </a:pPr>
            <a:r>
              <a:rPr lang="en-US" dirty="0"/>
              <a:t>Import </a:t>
            </a:r>
            <a:r>
              <a:rPr lang="en-US" dirty="0" err="1"/>
              <a:t>ve</a:t>
            </a:r>
            <a:r>
              <a:rPr lang="en-US" dirty="0"/>
              <a:t> package </a:t>
            </a:r>
            <a:r>
              <a:rPr lang="en-US" dirty="0" err="1"/>
              <a:t>statementları</a:t>
            </a:r>
            <a:r>
              <a:rPr lang="en-US" dirty="0"/>
              <a:t>, </a:t>
            </a:r>
            <a:r>
              <a:rPr lang="en-US" dirty="0" err="1"/>
              <a:t>dosyada</a:t>
            </a:r>
            <a:r>
              <a:rPr lang="en-US" dirty="0"/>
              <a:t> </a:t>
            </a:r>
            <a:r>
              <a:rPr lang="en-US" dirty="0" err="1"/>
              <a:t>bulunan</a:t>
            </a:r>
            <a:r>
              <a:rPr lang="en-US" dirty="0"/>
              <a:t> </a:t>
            </a:r>
            <a:r>
              <a:rPr lang="en-US" dirty="0" err="1"/>
              <a:t>tüm</a:t>
            </a:r>
            <a:r>
              <a:rPr lang="en-US" dirty="0"/>
              <a:t> </a:t>
            </a:r>
            <a:r>
              <a:rPr lang="en-US" dirty="0" err="1"/>
              <a:t>classlara</a:t>
            </a:r>
            <a:r>
              <a:rPr lang="en-US" dirty="0"/>
              <a:t> </a:t>
            </a:r>
            <a:r>
              <a:rPr lang="en-US" dirty="0" err="1"/>
              <a:t>karşı</a:t>
            </a:r>
            <a:r>
              <a:rPr lang="en-US" dirty="0"/>
              <a:t> </a:t>
            </a:r>
            <a:r>
              <a:rPr lang="en-US" dirty="0" err="1"/>
              <a:t>gelir</a:t>
            </a:r>
            <a:r>
              <a:rPr lang="en-US" dirty="0"/>
              <a:t>. </a:t>
            </a:r>
            <a:r>
              <a:rPr lang="en-US" dirty="0" err="1"/>
              <a:t>Dosyada</a:t>
            </a:r>
            <a:r>
              <a:rPr lang="en-US" dirty="0"/>
              <a:t> </a:t>
            </a:r>
            <a:r>
              <a:rPr lang="en-US" dirty="0" err="1"/>
              <a:t>farklı</a:t>
            </a:r>
            <a:r>
              <a:rPr lang="en-US" dirty="0"/>
              <a:t> </a:t>
            </a:r>
            <a:r>
              <a:rPr lang="en-US" dirty="0" err="1"/>
              <a:t>classlara</a:t>
            </a:r>
            <a:r>
              <a:rPr lang="en-US" dirty="0"/>
              <a:t> </a:t>
            </a:r>
            <a:r>
              <a:rPr lang="en-US" dirty="0" err="1"/>
              <a:t>farklı</a:t>
            </a:r>
            <a:r>
              <a:rPr lang="en-US" dirty="0"/>
              <a:t> import </a:t>
            </a:r>
            <a:r>
              <a:rPr lang="en-US" dirty="0" err="1"/>
              <a:t>ve</a:t>
            </a:r>
            <a:r>
              <a:rPr lang="en-US" dirty="0"/>
              <a:t>/</a:t>
            </a:r>
            <a:r>
              <a:rPr lang="en-US" dirty="0" err="1"/>
              <a:t>veya</a:t>
            </a:r>
            <a:r>
              <a:rPr lang="en-US" dirty="0"/>
              <a:t> package </a:t>
            </a:r>
            <a:r>
              <a:rPr lang="en-US" dirty="0" err="1"/>
              <a:t>deklare</a:t>
            </a:r>
            <a:r>
              <a:rPr lang="en-US" dirty="0"/>
              <a:t> </a:t>
            </a:r>
            <a:r>
              <a:rPr lang="en-US" dirty="0" err="1"/>
              <a:t>etmek</a:t>
            </a:r>
            <a:r>
              <a:rPr lang="en-US" dirty="0"/>
              <a:t> </a:t>
            </a:r>
            <a:r>
              <a:rPr lang="en-US" dirty="0" err="1"/>
              <a:t>mümkün</a:t>
            </a:r>
            <a:r>
              <a:rPr lang="en-US" dirty="0"/>
              <a:t> </a:t>
            </a:r>
            <a:r>
              <a:rPr lang="en-US" dirty="0" err="1"/>
              <a:t>değildir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505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15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759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Variablear</a:t>
            </a:r>
            <a:r>
              <a:rPr lang="en-US" dirty="0"/>
              <a:t>, </a:t>
            </a:r>
            <a:r>
              <a:rPr lang="en-US" dirty="0" err="1"/>
              <a:t>değerleri</a:t>
            </a:r>
            <a:r>
              <a:rPr lang="en-US" dirty="0"/>
              <a:t> </a:t>
            </a:r>
            <a:r>
              <a:rPr lang="en-US" dirty="0" err="1"/>
              <a:t>depolamak</a:t>
            </a:r>
            <a:r>
              <a:rPr lang="en-US" dirty="0"/>
              <a:t> </a:t>
            </a:r>
            <a:r>
              <a:rPr lang="en-US" dirty="0" err="1"/>
              <a:t>için</a:t>
            </a:r>
            <a:r>
              <a:rPr lang="en-US" dirty="0"/>
              <a:t> </a:t>
            </a:r>
            <a:r>
              <a:rPr lang="en-US" dirty="0" err="1"/>
              <a:t>ayrılmış</a:t>
            </a:r>
            <a:r>
              <a:rPr lang="en-US" dirty="0"/>
              <a:t> </a:t>
            </a:r>
            <a:r>
              <a:rPr lang="en-US" dirty="0" err="1"/>
              <a:t>bellek</a:t>
            </a:r>
            <a:r>
              <a:rPr lang="en-US" dirty="0"/>
              <a:t> </a:t>
            </a:r>
            <a:r>
              <a:rPr lang="en-US" dirty="0" err="1"/>
              <a:t>konumlarındır</a:t>
            </a:r>
            <a:r>
              <a:rPr lang="en-US" dirty="0"/>
              <a:t>. Bir variable </a:t>
            </a:r>
            <a:r>
              <a:rPr lang="en-US" dirty="0" err="1"/>
              <a:t>oluşturduğunuzda</a:t>
            </a:r>
            <a:r>
              <a:rPr lang="en-US" dirty="0"/>
              <a:t> </a:t>
            </a:r>
            <a:r>
              <a:rPr lang="en-US" dirty="0" err="1"/>
              <a:t>bellekte</a:t>
            </a:r>
            <a:r>
              <a:rPr lang="en-US" dirty="0"/>
              <a:t> </a:t>
            </a:r>
            <a:r>
              <a:rPr lang="en-US" dirty="0" err="1"/>
              <a:t>onun</a:t>
            </a:r>
            <a:r>
              <a:rPr lang="en-US" dirty="0"/>
              <a:t> </a:t>
            </a:r>
            <a:r>
              <a:rPr lang="en-US" dirty="0" err="1"/>
              <a:t>için</a:t>
            </a:r>
            <a:r>
              <a:rPr lang="en-US" dirty="0"/>
              <a:t> </a:t>
            </a:r>
            <a:r>
              <a:rPr lang="en-US" dirty="0" err="1"/>
              <a:t>bir</a:t>
            </a:r>
            <a:r>
              <a:rPr lang="en-US" dirty="0"/>
              <a:t> </a:t>
            </a:r>
            <a:r>
              <a:rPr lang="en-US" dirty="0" err="1"/>
              <a:t>miktar</a:t>
            </a:r>
            <a:r>
              <a:rPr lang="en-US" dirty="0"/>
              <a:t> </a:t>
            </a:r>
            <a:r>
              <a:rPr lang="en-US" dirty="0" err="1"/>
              <a:t>yer</a:t>
            </a:r>
            <a:r>
              <a:rPr lang="en-US" dirty="0"/>
              <a:t> </a:t>
            </a:r>
            <a:r>
              <a:rPr lang="en-US" dirty="0" err="1"/>
              <a:t>ayrılır</a:t>
            </a:r>
            <a:r>
              <a:rPr lang="en-US" dirty="0"/>
              <a:t>.</a:t>
            </a:r>
          </a:p>
          <a:p>
            <a:pPr marL="171450" lvl="0" indent="-171450" algn="l" rtl="0">
              <a:spcBef>
                <a:spcPts val="0"/>
              </a:spcBef>
              <a:spcAft>
                <a:spcPts val="0"/>
              </a:spcAft>
              <a:buFontTx/>
              <a:buChar char="-"/>
            </a:pPr>
            <a:r>
              <a:rPr lang="en-US" dirty="0"/>
              <a:t>Bir </a:t>
            </a:r>
            <a:r>
              <a:rPr lang="en-US" dirty="0" err="1"/>
              <a:t>variableın</a:t>
            </a:r>
            <a:r>
              <a:rPr lang="en-US" dirty="0"/>
              <a:t> </a:t>
            </a:r>
            <a:r>
              <a:rPr lang="en-US" dirty="0" err="1"/>
              <a:t>veri</a:t>
            </a:r>
            <a:r>
              <a:rPr lang="en-US" dirty="0"/>
              <a:t> </a:t>
            </a:r>
            <a:r>
              <a:rPr lang="en-US" dirty="0" err="1"/>
              <a:t>tipine</a:t>
            </a:r>
            <a:r>
              <a:rPr lang="en-US" dirty="0"/>
              <a:t> </a:t>
            </a:r>
            <a:r>
              <a:rPr lang="en-US" dirty="0" err="1"/>
              <a:t>bağlı</a:t>
            </a:r>
            <a:r>
              <a:rPr lang="en-US" dirty="0"/>
              <a:t> </a:t>
            </a:r>
            <a:r>
              <a:rPr lang="en-US" dirty="0" err="1"/>
              <a:t>olarak</a:t>
            </a:r>
            <a:r>
              <a:rPr lang="en-US" dirty="0"/>
              <a:t>, </a:t>
            </a:r>
            <a:r>
              <a:rPr lang="en-US" dirty="0" err="1"/>
              <a:t>işletim</a:t>
            </a:r>
            <a:r>
              <a:rPr lang="en-US" dirty="0"/>
              <a:t> </a:t>
            </a:r>
            <a:r>
              <a:rPr lang="en-US" dirty="0" err="1"/>
              <a:t>sistemi</a:t>
            </a:r>
            <a:r>
              <a:rPr lang="en-US" dirty="0"/>
              <a:t> </a:t>
            </a:r>
            <a:r>
              <a:rPr lang="en-US" dirty="0" err="1"/>
              <a:t>hafıza</a:t>
            </a:r>
            <a:r>
              <a:rPr lang="en-US" dirty="0"/>
              <a:t> </a:t>
            </a:r>
            <a:r>
              <a:rPr lang="en-US" dirty="0" err="1"/>
              <a:t>ayırır</a:t>
            </a:r>
            <a:r>
              <a:rPr lang="en-US" dirty="0"/>
              <a:t> </a:t>
            </a:r>
            <a:r>
              <a:rPr lang="en-US" dirty="0" err="1"/>
              <a:t>ve</a:t>
            </a:r>
            <a:r>
              <a:rPr lang="en-US" dirty="0"/>
              <a:t> </a:t>
            </a:r>
            <a:r>
              <a:rPr lang="en-US" dirty="0" err="1"/>
              <a:t>ayrılmış</a:t>
            </a:r>
            <a:r>
              <a:rPr lang="en-US" dirty="0"/>
              <a:t> </a:t>
            </a:r>
            <a:r>
              <a:rPr lang="en-US" dirty="0" err="1"/>
              <a:t>hafızada</a:t>
            </a:r>
            <a:r>
              <a:rPr lang="en-US" dirty="0"/>
              <a:t> </a:t>
            </a:r>
            <a:r>
              <a:rPr lang="en-US" dirty="0" err="1"/>
              <a:t>nelerin</a:t>
            </a:r>
            <a:r>
              <a:rPr lang="en-US" dirty="0"/>
              <a:t> </a:t>
            </a:r>
            <a:r>
              <a:rPr lang="en-US" dirty="0" err="1"/>
              <a:t>saklanabileceğine</a:t>
            </a:r>
            <a:r>
              <a:rPr lang="en-US" dirty="0"/>
              <a:t> </a:t>
            </a:r>
            <a:r>
              <a:rPr lang="en-US" dirty="0" err="1"/>
              <a:t>karar</a:t>
            </a:r>
            <a:r>
              <a:rPr lang="en-US" dirty="0"/>
              <a:t> </a:t>
            </a:r>
            <a:r>
              <a:rPr lang="en-US" dirty="0" err="1"/>
              <a:t>verir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5706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Java </a:t>
            </a:r>
            <a:r>
              <a:rPr lang="en-US" dirty="0" err="1"/>
              <a:t>tarafından</a:t>
            </a:r>
            <a:r>
              <a:rPr lang="en-US" dirty="0"/>
              <a:t> </a:t>
            </a:r>
            <a:r>
              <a:rPr lang="en-US" dirty="0" err="1"/>
              <a:t>desteklenen</a:t>
            </a:r>
            <a:r>
              <a:rPr lang="en-US" dirty="0"/>
              <a:t> </a:t>
            </a:r>
            <a:r>
              <a:rPr lang="en-US" dirty="0" err="1"/>
              <a:t>sekiz</a:t>
            </a:r>
            <a:r>
              <a:rPr lang="en-US" dirty="0"/>
              <a:t> </a:t>
            </a:r>
            <a:r>
              <a:rPr lang="en-US" dirty="0" err="1"/>
              <a:t>ilkel</a:t>
            </a:r>
            <a:r>
              <a:rPr lang="en-US" dirty="0"/>
              <a:t> </a:t>
            </a:r>
            <a:r>
              <a:rPr lang="en-US" dirty="0" err="1"/>
              <a:t>veri</a:t>
            </a:r>
            <a:r>
              <a:rPr lang="en-US" dirty="0"/>
              <a:t> </a:t>
            </a:r>
            <a:r>
              <a:rPr lang="en-US" dirty="0" err="1"/>
              <a:t>türü</a:t>
            </a:r>
            <a:r>
              <a:rPr lang="en-US" dirty="0"/>
              <a:t> </a:t>
            </a:r>
            <a:r>
              <a:rPr lang="en-US" dirty="0" err="1"/>
              <a:t>vardır</a:t>
            </a:r>
            <a:r>
              <a:rPr lang="en-US" dirty="0"/>
              <a:t>.</a:t>
            </a:r>
          </a:p>
          <a:p>
            <a:pPr marL="171450" lvl="0" indent="-171450" algn="l" rtl="0">
              <a:spcBef>
                <a:spcPts val="0"/>
              </a:spcBef>
              <a:spcAft>
                <a:spcPts val="0"/>
              </a:spcAft>
              <a:buFontTx/>
              <a:buChar char="-"/>
            </a:pPr>
            <a:r>
              <a:rPr lang="en-US" dirty="0" err="1"/>
              <a:t>İlkel</a:t>
            </a:r>
            <a:r>
              <a:rPr lang="en-US" dirty="0"/>
              <a:t> </a:t>
            </a:r>
            <a:r>
              <a:rPr lang="en-US" dirty="0" err="1"/>
              <a:t>veri</a:t>
            </a:r>
            <a:r>
              <a:rPr lang="en-US" dirty="0"/>
              <a:t> </a:t>
            </a:r>
            <a:r>
              <a:rPr lang="en-US" dirty="0" err="1"/>
              <a:t>türleri</a:t>
            </a:r>
            <a:r>
              <a:rPr lang="en-US" dirty="0"/>
              <a:t> </a:t>
            </a:r>
            <a:r>
              <a:rPr lang="en-US" dirty="0" err="1"/>
              <a:t>dil</a:t>
            </a:r>
            <a:r>
              <a:rPr lang="en-US" dirty="0"/>
              <a:t> </a:t>
            </a:r>
            <a:r>
              <a:rPr lang="en-US" dirty="0" err="1"/>
              <a:t>tarafından</a:t>
            </a:r>
            <a:r>
              <a:rPr lang="en-US" dirty="0"/>
              <a:t> </a:t>
            </a:r>
            <a:r>
              <a:rPr lang="en-US" dirty="0" err="1"/>
              <a:t>önceden</a:t>
            </a:r>
            <a:r>
              <a:rPr lang="en-US" dirty="0"/>
              <a:t> </a:t>
            </a:r>
            <a:r>
              <a:rPr lang="en-US" dirty="0" err="1"/>
              <a:t>tanımlanır</a:t>
            </a:r>
            <a:r>
              <a:rPr lang="en-US" dirty="0"/>
              <a:t> </a:t>
            </a:r>
            <a:r>
              <a:rPr lang="en-US" dirty="0" err="1"/>
              <a:t>ve</a:t>
            </a:r>
            <a:r>
              <a:rPr lang="en-US" dirty="0"/>
              <a:t> </a:t>
            </a:r>
            <a:r>
              <a:rPr lang="en-US" dirty="0" err="1"/>
              <a:t>bir</a:t>
            </a:r>
            <a:r>
              <a:rPr lang="en-US" dirty="0"/>
              <a:t> </a:t>
            </a:r>
            <a:r>
              <a:rPr lang="en-US" dirty="0" err="1"/>
              <a:t>anahtar</a:t>
            </a:r>
            <a:r>
              <a:rPr lang="en-US" dirty="0"/>
              <a:t> </a:t>
            </a:r>
            <a:r>
              <a:rPr lang="en-US" dirty="0" err="1"/>
              <a:t>kelime</a:t>
            </a:r>
            <a:r>
              <a:rPr lang="en-US" dirty="0"/>
              <a:t> </a:t>
            </a:r>
            <a:r>
              <a:rPr lang="en-US" dirty="0" err="1"/>
              <a:t>ile</a:t>
            </a:r>
            <a:r>
              <a:rPr lang="en-US" dirty="0"/>
              <a:t> </a:t>
            </a:r>
            <a:r>
              <a:rPr lang="en-US" dirty="0" err="1"/>
              <a:t>adlandırılır</a:t>
            </a:r>
            <a:r>
              <a:rPr lang="en-US" dirty="0"/>
              <a:t>.</a:t>
            </a:r>
          </a:p>
          <a:p>
            <a:pPr marL="171450" lvl="0" indent="-171450" algn="l" rtl="0">
              <a:spcBef>
                <a:spcPts val="0"/>
              </a:spcBef>
              <a:spcAft>
                <a:spcPts val="0"/>
              </a:spcAft>
              <a:buFontTx/>
              <a:buChar char="-"/>
            </a:pPr>
            <a:r>
              <a:rPr lang="en-US" dirty="0"/>
              <a:t>Bu </a:t>
            </a:r>
            <a:r>
              <a:rPr lang="en-US" dirty="0" err="1"/>
              <a:t>typeların</a:t>
            </a:r>
            <a:r>
              <a:rPr lang="en-US" dirty="0"/>
              <a:t> </a:t>
            </a:r>
            <a:r>
              <a:rPr lang="en-US" dirty="0" err="1"/>
              <a:t>çeşitli</a:t>
            </a:r>
            <a:r>
              <a:rPr lang="en-US" dirty="0"/>
              <a:t> </a:t>
            </a:r>
            <a:r>
              <a:rPr lang="en-US" dirty="0" err="1"/>
              <a:t>sınır</a:t>
            </a:r>
            <a:r>
              <a:rPr lang="en-US" dirty="0"/>
              <a:t> </a:t>
            </a:r>
            <a:r>
              <a:rPr lang="en-US" dirty="0" err="1"/>
              <a:t>değerleri</a:t>
            </a:r>
            <a:r>
              <a:rPr lang="en-US" dirty="0"/>
              <a:t> </a:t>
            </a:r>
            <a:r>
              <a:rPr lang="en-US" dirty="0" err="1"/>
              <a:t>vardır</a:t>
            </a:r>
            <a:r>
              <a:rPr lang="en-US" dirty="0"/>
              <a:t> o </a:t>
            </a:r>
            <a:r>
              <a:rPr lang="en-US" dirty="0" err="1"/>
              <a:t>taraflara</a:t>
            </a:r>
            <a:r>
              <a:rPr lang="en-US" dirty="0"/>
              <a:t> </a:t>
            </a:r>
            <a:r>
              <a:rPr lang="en-US" dirty="0" err="1"/>
              <a:t>çok</a:t>
            </a:r>
            <a:r>
              <a:rPr lang="en-US" dirty="0"/>
              <a:t> </a:t>
            </a:r>
            <a:r>
              <a:rPr lang="en-US" dirty="0" err="1"/>
              <a:t>girmeyeceğim</a:t>
            </a:r>
            <a:r>
              <a:rPr lang="en-US" dirty="0"/>
              <a:t> ama </a:t>
            </a:r>
            <a:r>
              <a:rPr lang="en-US" dirty="0" err="1"/>
              <a:t>yüksek</a:t>
            </a:r>
            <a:r>
              <a:rPr lang="en-US" dirty="0"/>
              <a:t> </a:t>
            </a:r>
            <a:r>
              <a:rPr lang="en-US" dirty="0" err="1"/>
              <a:t>sayılar</a:t>
            </a:r>
            <a:r>
              <a:rPr lang="en-US" dirty="0"/>
              <a:t> </a:t>
            </a:r>
            <a:r>
              <a:rPr lang="en-US" dirty="0" err="1"/>
              <a:t>kullanırken</a:t>
            </a:r>
            <a:r>
              <a:rPr lang="en-US" dirty="0"/>
              <a:t> </a:t>
            </a:r>
            <a:r>
              <a:rPr lang="en-US" dirty="0" err="1"/>
              <a:t>integerlarınıza</a:t>
            </a:r>
            <a:r>
              <a:rPr lang="en-US" dirty="0"/>
              <a:t> </a:t>
            </a:r>
            <a:r>
              <a:rPr lang="en-US" dirty="0" err="1"/>
              <a:t>dikkat</a:t>
            </a:r>
            <a:r>
              <a:rPr lang="en-US" dirty="0"/>
              <a:t> </a:t>
            </a:r>
            <a:r>
              <a:rPr lang="en-US" dirty="0" err="1"/>
              <a:t>edin</a:t>
            </a:r>
            <a:r>
              <a:rPr lang="en-US" dirty="0"/>
              <a:t>.</a:t>
            </a: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94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09343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Referans</a:t>
            </a:r>
            <a:r>
              <a:rPr lang="en-US" dirty="0"/>
              <a:t> </a:t>
            </a:r>
            <a:r>
              <a:rPr lang="en-US" dirty="0" err="1"/>
              <a:t>variableları</a:t>
            </a:r>
            <a:r>
              <a:rPr lang="en-US" dirty="0"/>
              <a:t>, </a:t>
            </a:r>
            <a:r>
              <a:rPr lang="en-US" dirty="0" err="1"/>
              <a:t>classların</a:t>
            </a:r>
            <a:r>
              <a:rPr lang="en-US" dirty="0"/>
              <a:t> </a:t>
            </a:r>
            <a:r>
              <a:rPr lang="en-US" dirty="0" err="1"/>
              <a:t>consructorları</a:t>
            </a:r>
            <a:r>
              <a:rPr lang="en-US" dirty="0"/>
              <a:t> </a:t>
            </a:r>
            <a:r>
              <a:rPr lang="en-US" dirty="0" err="1"/>
              <a:t>kullanılarak</a:t>
            </a:r>
            <a:r>
              <a:rPr lang="en-US" dirty="0"/>
              <a:t> </a:t>
            </a:r>
            <a:r>
              <a:rPr lang="en-US" dirty="0" err="1"/>
              <a:t>oluşturulur</a:t>
            </a:r>
            <a:r>
              <a:rPr lang="en-US" dirty="0"/>
              <a:t>.</a:t>
            </a:r>
          </a:p>
          <a:p>
            <a:pPr marL="171450" lvl="0" indent="-171450" algn="l" rtl="0">
              <a:spcBef>
                <a:spcPts val="0"/>
              </a:spcBef>
              <a:spcAft>
                <a:spcPts val="0"/>
              </a:spcAft>
              <a:buFontTx/>
              <a:buChar char="-"/>
            </a:pPr>
            <a:r>
              <a:rPr lang="en-US" dirty="0" err="1"/>
              <a:t>Objelere</a:t>
            </a:r>
            <a:r>
              <a:rPr lang="en-US" dirty="0"/>
              <a:t> </a:t>
            </a:r>
            <a:r>
              <a:rPr lang="en-US" dirty="0" err="1"/>
              <a:t>erişmek</a:t>
            </a:r>
            <a:r>
              <a:rPr lang="en-US" dirty="0"/>
              <a:t> </a:t>
            </a:r>
            <a:r>
              <a:rPr lang="en-US" dirty="0" err="1"/>
              <a:t>için</a:t>
            </a:r>
            <a:r>
              <a:rPr lang="en-US" dirty="0"/>
              <a:t> </a:t>
            </a:r>
            <a:r>
              <a:rPr lang="en-US" dirty="0" err="1"/>
              <a:t>kullanılırlar</a:t>
            </a:r>
            <a:r>
              <a:rPr lang="en-US" dirty="0"/>
              <a:t>.</a:t>
            </a:r>
          </a:p>
          <a:p>
            <a:pPr marL="171450" lvl="0" indent="-171450" algn="l" rtl="0">
              <a:spcBef>
                <a:spcPts val="0"/>
              </a:spcBef>
              <a:spcAft>
                <a:spcPts val="0"/>
              </a:spcAft>
              <a:buFontTx/>
              <a:buChar char="-"/>
            </a:pPr>
            <a:r>
              <a:rPr lang="en-US" dirty="0"/>
              <a:t>Bu </a:t>
            </a:r>
            <a:r>
              <a:rPr lang="en-US" dirty="0" err="1"/>
              <a:t>variablar</a:t>
            </a:r>
            <a:r>
              <a:rPr lang="en-US" dirty="0"/>
              <a:t>, </a:t>
            </a:r>
            <a:r>
              <a:rPr lang="en-US" dirty="0" err="1"/>
              <a:t>değiştirilemeyen</a:t>
            </a:r>
            <a:r>
              <a:rPr lang="en-US" dirty="0"/>
              <a:t> </a:t>
            </a:r>
            <a:r>
              <a:rPr lang="en-US" dirty="0" err="1"/>
              <a:t>belirli</a:t>
            </a:r>
            <a:r>
              <a:rPr lang="en-US" dirty="0"/>
              <a:t> </a:t>
            </a:r>
            <a:r>
              <a:rPr lang="en-US" dirty="0" err="1"/>
              <a:t>bir</a:t>
            </a:r>
            <a:r>
              <a:rPr lang="en-US" dirty="0"/>
              <a:t> </a:t>
            </a:r>
            <a:r>
              <a:rPr lang="en-US" dirty="0" err="1"/>
              <a:t>türde</a:t>
            </a:r>
            <a:r>
              <a:rPr lang="en-US" dirty="0"/>
              <a:t> </a:t>
            </a:r>
            <a:r>
              <a:rPr lang="en-US" dirty="0" err="1"/>
              <a:t>olarak</a:t>
            </a:r>
            <a:r>
              <a:rPr lang="en-US" dirty="0"/>
              <a:t> declare </a:t>
            </a:r>
            <a:r>
              <a:rPr lang="en-US" dirty="0" err="1"/>
              <a:t>edilir</a:t>
            </a:r>
            <a:endParaRPr lang="en-US" dirty="0"/>
          </a:p>
          <a:p>
            <a:pPr marL="171450" lvl="0" indent="-171450" algn="l" rtl="0">
              <a:spcBef>
                <a:spcPts val="0"/>
              </a:spcBef>
              <a:spcAft>
                <a:spcPts val="0"/>
              </a:spcAft>
              <a:buFontTx/>
              <a:buChar char="-"/>
            </a:pPr>
            <a:r>
              <a:rPr lang="en-US" dirty="0"/>
              <a:t>Class </a:t>
            </a:r>
            <a:r>
              <a:rPr lang="en-US" dirty="0" err="1"/>
              <a:t>objeleri</a:t>
            </a:r>
            <a:r>
              <a:rPr lang="en-US" dirty="0"/>
              <a:t> </a:t>
            </a:r>
            <a:r>
              <a:rPr lang="en-US" dirty="0" err="1"/>
              <a:t>ve</a:t>
            </a:r>
            <a:r>
              <a:rPr lang="en-US" dirty="0"/>
              <a:t> </a:t>
            </a:r>
            <a:r>
              <a:rPr lang="en-US" dirty="0" err="1"/>
              <a:t>arrayler</a:t>
            </a:r>
            <a:r>
              <a:rPr lang="en-US" dirty="0"/>
              <a:t> </a:t>
            </a:r>
            <a:r>
              <a:rPr lang="en-US" dirty="0" err="1"/>
              <a:t>referans</a:t>
            </a:r>
            <a:r>
              <a:rPr lang="en-US" dirty="0"/>
              <a:t> </a:t>
            </a:r>
            <a:r>
              <a:rPr lang="en-US" dirty="0" err="1"/>
              <a:t>datatypeı</a:t>
            </a:r>
            <a:r>
              <a:rPr lang="en-US" dirty="0"/>
              <a:t> </a:t>
            </a:r>
            <a:r>
              <a:rPr lang="en-US" dirty="0" err="1"/>
              <a:t>altında</a:t>
            </a:r>
            <a:r>
              <a:rPr lang="en-US" dirty="0"/>
              <a:t> </a:t>
            </a:r>
            <a:r>
              <a:rPr lang="en-US" dirty="0" err="1"/>
              <a:t>gelir</a:t>
            </a:r>
            <a:r>
              <a:rPr lang="en-US" dirty="0"/>
              <a:t>.</a:t>
            </a:r>
          </a:p>
          <a:p>
            <a:pPr marL="171450" lvl="0" indent="-171450" algn="l" rtl="0">
              <a:spcBef>
                <a:spcPts val="0"/>
              </a:spcBef>
              <a:spcAft>
                <a:spcPts val="0"/>
              </a:spcAft>
              <a:buFontTx/>
              <a:buChar char="-"/>
            </a:pPr>
            <a:r>
              <a:rPr lang="en-US" dirty="0" err="1"/>
              <a:t>Herhangi</a:t>
            </a:r>
            <a:r>
              <a:rPr lang="en-US" dirty="0"/>
              <a:t> </a:t>
            </a:r>
            <a:r>
              <a:rPr lang="en-US" dirty="0" err="1"/>
              <a:t>bir</a:t>
            </a:r>
            <a:r>
              <a:rPr lang="en-US" dirty="0"/>
              <a:t> </a:t>
            </a:r>
            <a:r>
              <a:rPr lang="en-US" dirty="0" err="1"/>
              <a:t>referans</a:t>
            </a:r>
            <a:r>
              <a:rPr lang="en-US" dirty="0"/>
              <a:t> </a:t>
            </a:r>
            <a:r>
              <a:rPr lang="en-US" dirty="0" err="1"/>
              <a:t>variableının</a:t>
            </a:r>
            <a:r>
              <a:rPr lang="en-US" dirty="0"/>
              <a:t> default </a:t>
            </a:r>
            <a:r>
              <a:rPr lang="en-US" dirty="0" err="1"/>
              <a:t>değeri</a:t>
            </a:r>
            <a:r>
              <a:rPr lang="en-US" dirty="0"/>
              <a:t> </a:t>
            </a:r>
            <a:r>
              <a:rPr lang="en-US" dirty="0" err="1"/>
              <a:t>nulldır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142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Sabit</a:t>
            </a:r>
            <a:r>
              <a:rPr lang="en-US" dirty="0"/>
              <a:t> </a:t>
            </a:r>
            <a:r>
              <a:rPr lang="en-US" dirty="0" err="1"/>
              <a:t>değer</a:t>
            </a:r>
            <a:r>
              <a:rPr lang="en-US" dirty="0"/>
              <a:t> </a:t>
            </a:r>
            <a:r>
              <a:rPr lang="en-US" dirty="0" err="1"/>
              <a:t>yani</a:t>
            </a:r>
            <a:r>
              <a:rPr lang="en-US" dirty="0"/>
              <a:t> literal, </a:t>
            </a:r>
            <a:r>
              <a:rPr lang="en-US" dirty="0" err="1"/>
              <a:t>sabit</a:t>
            </a:r>
            <a:r>
              <a:rPr lang="en-US" dirty="0"/>
              <a:t> </a:t>
            </a:r>
            <a:r>
              <a:rPr lang="en-US" dirty="0" err="1"/>
              <a:t>bir</a:t>
            </a:r>
            <a:r>
              <a:rPr lang="en-US" dirty="0"/>
              <a:t> </a:t>
            </a:r>
            <a:r>
              <a:rPr lang="en-US" dirty="0" err="1"/>
              <a:t>değerin</a:t>
            </a:r>
            <a:r>
              <a:rPr lang="en-US" dirty="0"/>
              <a:t> </a:t>
            </a:r>
            <a:r>
              <a:rPr lang="en-US" dirty="0" err="1"/>
              <a:t>kaynak</a:t>
            </a:r>
            <a:r>
              <a:rPr lang="en-US" dirty="0"/>
              <a:t> </a:t>
            </a:r>
            <a:r>
              <a:rPr lang="en-US" dirty="0" err="1"/>
              <a:t>kodu</a:t>
            </a:r>
            <a:r>
              <a:rPr lang="en-US" dirty="0"/>
              <a:t> </a:t>
            </a:r>
            <a:r>
              <a:rPr lang="en-US" dirty="0" err="1"/>
              <a:t>temsilidir</a:t>
            </a:r>
            <a:r>
              <a:rPr lang="en-US" dirty="0"/>
              <a:t>.</a:t>
            </a:r>
          </a:p>
          <a:p>
            <a:pPr marL="171450" lvl="0" indent="-171450" algn="l" rtl="0">
              <a:spcBef>
                <a:spcPts val="0"/>
              </a:spcBef>
              <a:spcAft>
                <a:spcPts val="0"/>
              </a:spcAft>
              <a:buFontTx/>
              <a:buChar char="-"/>
            </a:pPr>
            <a:r>
              <a:rPr lang="en-US" dirty="0" err="1"/>
              <a:t>Herhangi</a:t>
            </a:r>
            <a:r>
              <a:rPr lang="en-US" dirty="0"/>
              <a:t> </a:t>
            </a:r>
            <a:r>
              <a:rPr lang="en-US" dirty="0" err="1"/>
              <a:t>bir</a:t>
            </a:r>
            <a:r>
              <a:rPr lang="en-US" dirty="0"/>
              <a:t> </a:t>
            </a:r>
            <a:r>
              <a:rPr lang="en-US" dirty="0" err="1"/>
              <a:t>hesaplama</a:t>
            </a:r>
            <a:r>
              <a:rPr lang="en-US" dirty="0"/>
              <a:t> </a:t>
            </a:r>
            <a:r>
              <a:rPr lang="en-US" dirty="0" err="1"/>
              <a:t>olmaksızın</a:t>
            </a:r>
            <a:r>
              <a:rPr lang="en-US" dirty="0"/>
              <a:t> </a:t>
            </a:r>
            <a:r>
              <a:rPr lang="en-US" dirty="0" err="1"/>
              <a:t>doğrudan</a:t>
            </a:r>
            <a:r>
              <a:rPr lang="en-US" dirty="0"/>
              <a:t> </a:t>
            </a:r>
            <a:r>
              <a:rPr lang="en-US" dirty="0" err="1"/>
              <a:t>kodda</a:t>
            </a:r>
            <a:r>
              <a:rPr lang="en-US" dirty="0"/>
              <a:t> </a:t>
            </a:r>
            <a:r>
              <a:rPr lang="en-US" dirty="0" err="1"/>
              <a:t>temsil</a:t>
            </a:r>
            <a:r>
              <a:rPr lang="en-US" dirty="0"/>
              <a:t> </a:t>
            </a:r>
            <a:r>
              <a:rPr lang="en-US" dirty="0" err="1"/>
              <a:t>edilirler</a:t>
            </a:r>
            <a:r>
              <a:rPr lang="en-US" dirty="0"/>
              <a:t>.</a:t>
            </a:r>
          </a:p>
          <a:p>
            <a:pPr marL="171450" lvl="0" indent="-171450" algn="l" rtl="0">
              <a:spcBef>
                <a:spcPts val="0"/>
              </a:spcBef>
              <a:spcAft>
                <a:spcPts val="0"/>
              </a:spcAft>
              <a:buFontTx/>
              <a:buChar char="-"/>
            </a:pPr>
            <a:r>
              <a:rPr lang="en-US" dirty="0" err="1"/>
              <a:t>Literallar</a:t>
            </a:r>
            <a:r>
              <a:rPr lang="en-US" dirty="0"/>
              <a:t> </a:t>
            </a:r>
            <a:r>
              <a:rPr lang="en-US" dirty="0" err="1"/>
              <a:t>herhangi</a:t>
            </a:r>
            <a:r>
              <a:rPr lang="en-US" dirty="0"/>
              <a:t> </a:t>
            </a:r>
            <a:r>
              <a:rPr lang="en-US" dirty="0" err="1"/>
              <a:t>bir</a:t>
            </a:r>
            <a:r>
              <a:rPr lang="en-US" dirty="0"/>
              <a:t> primitive </a:t>
            </a:r>
            <a:r>
              <a:rPr lang="en-US" dirty="0" err="1"/>
              <a:t>typea</a:t>
            </a:r>
            <a:r>
              <a:rPr lang="en-US" dirty="0"/>
              <a:t> </a:t>
            </a:r>
            <a:r>
              <a:rPr lang="en-US" dirty="0" err="1"/>
              <a:t>atanabilir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93879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606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1456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8927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48291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651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42759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Loop </a:t>
            </a:r>
            <a:r>
              <a:rPr lang="en-US" dirty="0" err="1"/>
              <a:t>yani</a:t>
            </a:r>
            <a:r>
              <a:rPr lang="en-US" dirty="0"/>
              <a:t> </a:t>
            </a:r>
            <a:r>
              <a:rPr lang="en-US" dirty="0" err="1"/>
              <a:t>döngü</a:t>
            </a:r>
            <a:r>
              <a:rPr lang="en-US" dirty="0"/>
              <a:t>, </a:t>
            </a:r>
            <a:r>
              <a:rPr lang="en-US" dirty="0" err="1"/>
              <a:t>statementları</a:t>
            </a:r>
            <a:r>
              <a:rPr lang="en-US" dirty="0"/>
              <a:t> </a:t>
            </a:r>
            <a:r>
              <a:rPr lang="en-US" dirty="0" err="1"/>
              <a:t>birden</a:t>
            </a:r>
            <a:r>
              <a:rPr lang="en-US" dirty="0"/>
              <a:t> </a:t>
            </a:r>
            <a:r>
              <a:rPr lang="en-US" dirty="0" err="1"/>
              <a:t>çok</a:t>
            </a:r>
            <a:r>
              <a:rPr lang="en-US" dirty="0"/>
              <a:t> </a:t>
            </a:r>
            <a:r>
              <a:rPr lang="en-US" dirty="0" err="1"/>
              <a:t>kez</a:t>
            </a:r>
            <a:r>
              <a:rPr lang="en-US" dirty="0"/>
              <a:t> </a:t>
            </a:r>
            <a:r>
              <a:rPr lang="en-US" dirty="0" err="1"/>
              <a:t>çalıştırmamıza</a:t>
            </a:r>
            <a:r>
              <a:rPr lang="en-US" dirty="0"/>
              <a:t> </a:t>
            </a:r>
            <a:r>
              <a:rPr lang="en-US" dirty="0" err="1"/>
              <a:t>izin</a:t>
            </a:r>
            <a:r>
              <a:rPr lang="en-US" dirty="0"/>
              <a:t> </a:t>
            </a:r>
            <a:r>
              <a:rPr lang="en-US" dirty="0" err="1"/>
              <a:t>veren</a:t>
            </a:r>
            <a:r>
              <a:rPr lang="en-US" dirty="0"/>
              <a:t> </a:t>
            </a:r>
            <a:r>
              <a:rPr lang="en-US" dirty="0" err="1"/>
              <a:t>bir</a:t>
            </a:r>
            <a:r>
              <a:rPr lang="en-US" dirty="0"/>
              <a:t> </a:t>
            </a:r>
            <a:r>
              <a:rPr lang="en-US" dirty="0" err="1"/>
              <a:t>yapıdır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5622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2593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22753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5830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Bazen</a:t>
            </a:r>
            <a:r>
              <a:rPr lang="en-US" dirty="0"/>
              <a:t> primitive </a:t>
            </a:r>
            <a:r>
              <a:rPr lang="en-US" dirty="0" err="1"/>
              <a:t>typlear</a:t>
            </a:r>
            <a:r>
              <a:rPr lang="en-US" dirty="0"/>
              <a:t> </a:t>
            </a:r>
            <a:r>
              <a:rPr lang="en-US" dirty="0" err="1"/>
              <a:t>yerine</a:t>
            </a:r>
            <a:r>
              <a:rPr lang="en-US" dirty="0"/>
              <a:t> </a:t>
            </a:r>
            <a:r>
              <a:rPr lang="en-US" dirty="0" err="1"/>
              <a:t>objeleri</a:t>
            </a:r>
            <a:r>
              <a:rPr lang="en-US" dirty="0"/>
              <a:t> </a:t>
            </a:r>
            <a:r>
              <a:rPr lang="en-US" dirty="0" err="1"/>
              <a:t>kullanmamız</a:t>
            </a:r>
            <a:r>
              <a:rPr lang="en-US" dirty="0"/>
              <a:t> </a:t>
            </a:r>
            <a:r>
              <a:rPr lang="en-US" dirty="0" err="1"/>
              <a:t>gereken</a:t>
            </a:r>
            <a:r>
              <a:rPr lang="en-US" dirty="0"/>
              <a:t> </a:t>
            </a:r>
            <a:r>
              <a:rPr lang="en-US" dirty="0" err="1"/>
              <a:t>durumlar</a:t>
            </a:r>
            <a:r>
              <a:rPr lang="en-US" dirty="0"/>
              <a:t> </a:t>
            </a:r>
            <a:r>
              <a:rPr lang="en-US" dirty="0" err="1"/>
              <a:t>olabilir</a:t>
            </a:r>
            <a:r>
              <a:rPr lang="en-US" dirty="0"/>
              <a:t>. </a:t>
            </a:r>
            <a:r>
              <a:rPr lang="en-US" dirty="0" err="1"/>
              <a:t>Bunu</a:t>
            </a:r>
            <a:r>
              <a:rPr lang="en-US" dirty="0"/>
              <a:t> </a:t>
            </a:r>
            <a:r>
              <a:rPr lang="en-US" dirty="0" err="1"/>
              <a:t>yapmak</a:t>
            </a:r>
            <a:r>
              <a:rPr lang="en-US" dirty="0"/>
              <a:t> </a:t>
            </a:r>
            <a:r>
              <a:rPr lang="en-US" dirty="0" err="1"/>
              <a:t>için</a:t>
            </a:r>
            <a:r>
              <a:rPr lang="en-US" dirty="0"/>
              <a:t> de Java bize wrapper </a:t>
            </a:r>
            <a:r>
              <a:rPr lang="en-US" dirty="0" err="1"/>
              <a:t>yani</a:t>
            </a:r>
            <a:r>
              <a:rPr lang="en-US" dirty="0"/>
              <a:t> </a:t>
            </a:r>
            <a:r>
              <a:rPr lang="en-US" dirty="0" err="1"/>
              <a:t>sarmalayıcı</a:t>
            </a:r>
            <a:r>
              <a:rPr lang="en-US" dirty="0"/>
              <a:t> </a:t>
            </a:r>
            <a:r>
              <a:rPr lang="en-US" dirty="0" err="1"/>
              <a:t>classları</a:t>
            </a:r>
            <a:r>
              <a:rPr lang="en-US" dirty="0"/>
              <a:t> </a:t>
            </a:r>
            <a:r>
              <a:rPr lang="en-US" dirty="0" err="1"/>
              <a:t>sağlar</a:t>
            </a:r>
            <a:r>
              <a:rPr lang="en-US" dirty="0"/>
              <a:t>.</a:t>
            </a:r>
          </a:p>
          <a:p>
            <a:pPr marL="171450" lvl="0" indent="-171450" algn="l" rtl="0">
              <a:spcBef>
                <a:spcPts val="0"/>
              </a:spcBef>
              <a:spcAft>
                <a:spcPts val="0"/>
              </a:spcAft>
              <a:buFontTx/>
              <a:buChar char="-"/>
            </a:pPr>
            <a:r>
              <a:rPr lang="en-US" dirty="0" err="1"/>
              <a:t>Tüm</a:t>
            </a:r>
            <a:r>
              <a:rPr lang="en-US" dirty="0"/>
              <a:t> wrapper </a:t>
            </a:r>
            <a:r>
              <a:rPr lang="en-US" dirty="0" err="1"/>
              <a:t>classları</a:t>
            </a:r>
            <a:r>
              <a:rPr lang="en-US" dirty="0"/>
              <a:t> </a:t>
            </a:r>
            <a:r>
              <a:rPr lang="en-US" dirty="0" err="1"/>
              <a:t>bu</a:t>
            </a:r>
            <a:r>
              <a:rPr lang="en-US" dirty="0"/>
              <a:t> </a:t>
            </a:r>
            <a:r>
              <a:rPr lang="en-US" dirty="0" err="1"/>
              <a:t>şekildedir</a:t>
            </a:r>
            <a:r>
              <a:rPr lang="en-US" dirty="0"/>
              <a:t>. (Integer, Long, Byte, Double, Float, Short)</a:t>
            </a:r>
          </a:p>
          <a:p>
            <a:pPr marL="171450" lvl="0" indent="-171450" algn="l" rtl="0">
              <a:spcBef>
                <a:spcPts val="0"/>
              </a:spcBef>
              <a:spcAft>
                <a:spcPts val="0"/>
              </a:spcAft>
              <a:buFontTx/>
              <a:buChar char="-"/>
            </a:pPr>
            <a:r>
              <a:rPr lang="en-US" dirty="0"/>
              <a:t>Primitive </a:t>
            </a:r>
            <a:r>
              <a:rPr lang="en-US" dirty="0" err="1"/>
              <a:t>ve</a:t>
            </a:r>
            <a:r>
              <a:rPr lang="en-US" dirty="0"/>
              <a:t> wrapper </a:t>
            </a:r>
            <a:r>
              <a:rPr lang="en-US" dirty="0" err="1"/>
              <a:t>classları</a:t>
            </a:r>
            <a:r>
              <a:rPr lang="en-US" dirty="0"/>
              <a:t> </a:t>
            </a:r>
            <a:r>
              <a:rPr lang="en-US" dirty="0" err="1"/>
              <a:t>yazarken</a:t>
            </a:r>
            <a:r>
              <a:rPr lang="en-US" dirty="0"/>
              <a:t> </a:t>
            </a:r>
            <a:r>
              <a:rPr lang="en-US" dirty="0" err="1"/>
              <a:t>en</a:t>
            </a:r>
            <a:r>
              <a:rPr lang="en-US" dirty="0"/>
              <a:t> </a:t>
            </a:r>
            <a:r>
              <a:rPr lang="en-US" dirty="0" err="1"/>
              <a:t>dikkat</a:t>
            </a:r>
            <a:r>
              <a:rPr lang="en-US" dirty="0"/>
              <a:t> </a:t>
            </a:r>
            <a:r>
              <a:rPr lang="en-US" dirty="0" err="1"/>
              <a:t>etmemiz</a:t>
            </a:r>
            <a:r>
              <a:rPr lang="en-US" dirty="0"/>
              <a:t> </a:t>
            </a:r>
            <a:r>
              <a:rPr lang="en-US" dirty="0" err="1"/>
              <a:t>gereken</a:t>
            </a:r>
            <a:r>
              <a:rPr lang="en-US" dirty="0"/>
              <a:t> </a:t>
            </a:r>
            <a:r>
              <a:rPr lang="en-US" dirty="0" err="1"/>
              <a:t>nokta</a:t>
            </a:r>
            <a:r>
              <a:rPr lang="en-US" dirty="0"/>
              <a:t> </a:t>
            </a:r>
            <a:r>
              <a:rPr lang="en-US" dirty="0" err="1"/>
              <a:t>ise</a:t>
            </a:r>
            <a:r>
              <a:rPr lang="en-US" dirty="0"/>
              <a:t> </a:t>
            </a:r>
            <a:r>
              <a:rPr lang="en-US" dirty="0" err="1"/>
              <a:t>primitivelerin</a:t>
            </a:r>
            <a:r>
              <a:rPr lang="en-US" dirty="0"/>
              <a:t> </a:t>
            </a:r>
            <a:r>
              <a:rPr lang="en-US" dirty="0" err="1"/>
              <a:t>baş</a:t>
            </a:r>
            <a:r>
              <a:rPr lang="en-US" dirty="0"/>
              <a:t> </a:t>
            </a:r>
            <a:r>
              <a:rPr lang="en-US" dirty="0" err="1"/>
              <a:t>harfi</a:t>
            </a:r>
            <a:r>
              <a:rPr lang="en-US" dirty="0"/>
              <a:t> </a:t>
            </a:r>
            <a:r>
              <a:rPr lang="en-US" dirty="0" err="1"/>
              <a:t>küçüktür</a:t>
            </a:r>
            <a:r>
              <a:rPr lang="en-US" dirty="0"/>
              <a:t> </a:t>
            </a:r>
            <a:r>
              <a:rPr lang="en-US" dirty="0" err="1"/>
              <a:t>ve</a:t>
            </a:r>
            <a:r>
              <a:rPr lang="en-US" dirty="0"/>
              <a:t> </a:t>
            </a:r>
            <a:r>
              <a:rPr lang="en-US" dirty="0" err="1"/>
              <a:t>kısaltma</a:t>
            </a:r>
            <a:r>
              <a:rPr lang="en-US" dirty="0"/>
              <a:t> </a:t>
            </a:r>
            <a:r>
              <a:rPr lang="en-US" dirty="0" err="1"/>
              <a:t>halinde</a:t>
            </a:r>
            <a:r>
              <a:rPr lang="en-US" dirty="0"/>
              <a:t> </a:t>
            </a:r>
            <a:r>
              <a:rPr lang="en-US" dirty="0" err="1"/>
              <a:t>olabilir</a:t>
            </a:r>
            <a:r>
              <a:rPr lang="en-US" dirty="0"/>
              <a:t>. </a:t>
            </a:r>
            <a:r>
              <a:rPr lang="en-US" dirty="0" err="1"/>
              <a:t>Mesela</a:t>
            </a:r>
            <a:r>
              <a:rPr lang="en-US" dirty="0"/>
              <a:t> int. </a:t>
            </a:r>
            <a:r>
              <a:rPr lang="en-US" dirty="0" err="1"/>
              <a:t>Fakat</a:t>
            </a:r>
            <a:r>
              <a:rPr lang="en-US" dirty="0"/>
              <a:t> Wrapper </a:t>
            </a:r>
            <a:r>
              <a:rPr lang="en-US" dirty="0" err="1"/>
              <a:t>classların</a:t>
            </a:r>
            <a:r>
              <a:rPr lang="en-US" dirty="0"/>
              <a:t> </a:t>
            </a:r>
            <a:r>
              <a:rPr lang="en-US" dirty="0" err="1"/>
              <a:t>baş</a:t>
            </a:r>
            <a:r>
              <a:rPr lang="en-US" dirty="0"/>
              <a:t> </a:t>
            </a:r>
            <a:r>
              <a:rPr lang="en-US" dirty="0" err="1"/>
              <a:t>harfi</a:t>
            </a:r>
            <a:r>
              <a:rPr lang="en-US" dirty="0"/>
              <a:t> </a:t>
            </a:r>
            <a:r>
              <a:rPr lang="en-US" dirty="0" err="1"/>
              <a:t>büyüktür</a:t>
            </a:r>
            <a:r>
              <a:rPr lang="en-US" dirty="0"/>
              <a:t> </a:t>
            </a:r>
            <a:r>
              <a:rPr lang="en-US" dirty="0" err="1"/>
              <a:t>çünkü</a:t>
            </a:r>
            <a:r>
              <a:rPr lang="en-US" dirty="0"/>
              <a:t> </a:t>
            </a:r>
            <a:r>
              <a:rPr lang="en-US" dirty="0" err="1"/>
              <a:t>onlar</a:t>
            </a:r>
            <a:r>
              <a:rPr lang="en-US" dirty="0"/>
              <a:t> da </a:t>
            </a:r>
            <a:r>
              <a:rPr lang="en-US" dirty="0" err="1"/>
              <a:t>birer</a:t>
            </a:r>
            <a:r>
              <a:rPr lang="en-US" dirty="0"/>
              <a:t> </a:t>
            </a:r>
            <a:r>
              <a:rPr lang="en-US" dirty="0" err="1"/>
              <a:t>classtır</a:t>
            </a:r>
            <a:r>
              <a:rPr lang="en-US" dirty="0"/>
              <a:t> </a:t>
            </a:r>
            <a:r>
              <a:rPr lang="en-US" dirty="0" err="1"/>
              <a:t>aslında</a:t>
            </a:r>
            <a:r>
              <a:rPr lang="en-US" dirty="0"/>
              <a:t> </a:t>
            </a:r>
            <a:r>
              <a:rPr lang="en-US" dirty="0" err="1"/>
              <a:t>ve</a:t>
            </a:r>
            <a:r>
              <a:rPr lang="en-US" dirty="0"/>
              <a:t> </a:t>
            </a:r>
            <a:r>
              <a:rPr lang="en-US" dirty="0" err="1"/>
              <a:t>kısaltma</a:t>
            </a:r>
            <a:r>
              <a:rPr lang="en-US" dirty="0"/>
              <a:t> </a:t>
            </a:r>
            <a:r>
              <a:rPr lang="en-US" dirty="0" err="1"/>
              <a:t>şeklinde</a:t>
            </a:r>
            <a:r>
              <a:rPr lang="en-US" dirty="0"/>
              <a:t> </a:t>
            </a:r>
            <a:r>
              <a:rPr lang="en-US" dirty="0" err="1"/>
              <a:t>isimleri</a:t>
            </a:r>
            <a:r>
              <a:rPr lang="en-US" dirty="0"/>
              <a:t> </a:t>
            </a:r>
            <a:r>
              <a:rPr lang="en-US" dirty="0" err="1"/>
              <a:t>olmaz</a:t>
            </a:r>
            <a:r>
              <a:rPr lang="en-US" dirty="0"/>
              <a:t>.</a:t>
            </a:r>
          </a:p>
          <a:p>
            <a:pPr marL="171450" lvl="0" indent="-171450" algn="l" rtl="0">
              <a:spcBef>
                <a:spcPts val="0"/>
              </a:spcBef>
              <a:spcAft>
                <a:spcPts val="0"/>
              </a:spcAft>
              <a:buFontTx/>
              <a:buChar char="-"/>
            </a:pPr>
            <a:r>
              <a:rPr lang="en-US" dirty="0"/>
              <a:t>Wrapper </a:t>
            </a:r>
            <a:r>
              <a:rPr lang="en-US" dirty="0" err="1"/>
              <a:t>classının</a:t>
            </a:r>
            <a:r>
              <a:rPr lang="en-US" dirty="0"/>
              <a:t> </a:t>
            </a:r>
            <a:r>
              <a:rPr lang="en-US" dirty="0" err="1"/>
              <a:t>objesi</a:t>
            </a:r>
            <a:r>
              <a:rPr lang="en-US" dirty="0"/>
              <a:t>, </a:t>
            </a:r>
            <a:r>
              <a:rPr lang="en-US" dirty="0" err="1"/>
              <a:t>ilgili</a:t>
            </a:r>
            <a:r>
              <a:rPr lang="en-US" dirty="0"/>
              <a:t> primitive data </a:t>
            </a:r>
            <a:r>
              <a:rPr lang="en-US" dirty="0" err="1"/>
              <a:t>typeını</a:t>
            </a:r>
            <a:r>
              <a:rPr lang="en-US" dirty="0"/>
              <a:t> </a:t>
            </a:r>
            <a:r>
              <a:rPr lang="en-US" dirty="0" err="1"/>
              <a:t>içerir</a:t>
            </a:r>
            <a:r>
              <a:rPr lang="en-US" dirty="0"/>
              <a:t> </a:t>
            </a:r>
            <a:r>
              <a:rPr lang="en-US" dirty="0" err="1"/>
              <a:t>veya</a:t>
            </a:r>
            <a:r>
              <a:rPr lang="en-US" dirty="0"/>
              <a:t> </a:t>
            </a:r>
            <a:r>
              <a:rPr lang="en-US" dirty="0" err="1"/>
              <a:t>onur</a:t>
            </a:r>
            <a:r>
              <a:rPr lang="en-US" dirty="0"/>
              <a:t> </a:t>
            </a:r>
            <a:r>
              <a:rPr lang="en-US" dirty="0" err="1"/>
              <a:t>sarar</a:t>
            </a:r>
            <a:r>
              <a:rPr lang="en-US" dirty="0"/>
              <a:t>. Primitive data </a:t>
            </a:r>
            <a:r>
              <a:rPr lang="en-US" dirty="0" err="1"/>
              <a:t>typeların</a:t>
            </a:r>
            <a:r>
              <a:rPr lang="en-US" dirty="0"/>
              <a:t> </a:t>
            </a:r>
            <a:r>
              <a:rPr lang="en-US" dirty="0" err="1"/>
              <a:t>objeye</a:t>
            </a:r>
            <a:r>
              <a:rPr lang="en-US" dirty="0"/>
              <a:t> </a:t>
            </a:r>
            <a:r>
              <a:rPr lang="en-US" dirty="0" err="1"/>
              <a:t>dönüştürülmesine</a:t>
            </a:r>
            <a:r>
              <a:rPr lang="en-US" dirty="0"/>
              <a:t> de boxing </a:t>
            </a:r>
            <a:r>
              <a:rPr lang="en-US" dirty="0" err="1"/>
              <a:t>denir</a:t>
            </a:r>
            <a:r>
              <a:rPr lang="en-US" dirty="0"/>
              <a:t> </a:t>
            </a:r>
            <a:r>
              <a:rPr lang="en-US" dirty="0" err="1"/>
              <a:t>ve</a:t>
            </a:r>
            <a:r>
              <a:rPr lang="en-US" dirty="0"/>
              <a:t> </a:t>
            </a:r>
            <a:r>
              <a:rPr lang="en-US" dirty="0" err="1"/>
              <a:t>bu</a:t>
            </a:r>
            <a:r>
              <a:rPr lang="en-US" dirty="0"/>
              <a:t> compiler </a:t>
            </a:r>
            <a:r>
              <a:rPr lang="en-US" dirty="0" err="1"/>
              <a:t>tarafından</a:t>
            </a:r>
            <a:r>
              <a:rPr lang="en-US" dirty="0"/>
              <a:t> </a:t>
            </a:r>
            <a:r>
              <a:rPr lang="en-US" dirty="0" err="1"/>
              <a:t>halledilir</a:t>
            </a:r>
            <a:r>
              <a:rPr lang="en-US" dirty="0"/>
              <a:t>. Bu </a:t>
            </a:r>
            <a:r>
              <a:rPr lang="en-US" dirty="0" err="1"/>
              <a:t>nedenle</a:t>
            </a:r>
            <a:r>
              <a:rPr lang="en-US" dirty="0"/>
              <a:t>, </a:t>
            </a:r>
            <a:r>
              <a:rPr lang="en-US" dirty="0" err="1"/>
              <a:t>bir</a:t>
            </a:r>
            <a:r>
              <a:rPr lang="en-US" dirty="0"/>
              <a:t> wrapper </a:t>
            </a:r>
            <a:r>
              <a:rPr lang="en-US" dirty="0" err="1"/>
              <a:t>classı</a:t>
            </a:r>
            <a:r>
              <a:rPr lang="en-US" dirty="0"/>
              <a:t> </a:t>
            </a:r>
            <a:r>
              <a:rPr lang="en-US" dirty="0" err="1"/>
              <a:t>kullanırken</a:t>
            </a:r>
            <a:r>
              <a:rPr lang="en-US" dirty="0"/>
              <a:t>, </a:t>
            </a:r>
            <a:r>
              <a:rPr lang="en-US" dirty="0" err="1"/>
              <a:t>yalnızca</a:t>
            </a:r>
            <a:r>
              <a:rPr lang="en-US" dirty="0"/>
              <a:t> </a:t>
            </a:r>
            <a:r>
              <a:rPr lang="en-US" dirty="0" err="1"/>
              <a:t>iprimitive</a:t>
            </a:r>
            <a:r>
              <a:rPr lang="en-US" dirty="0"/>
              <a:t> data </a:t>
            </a:r>
            <a:r>
              <a:rPr lang="en-US" dirty="0" err="1"/>
              <a:t>typeın</a:t>
            </a:r>
            <a:r>
              <a:rPr lang="en-US" dirty="0"/>
              <a:t> </a:t>
            </a:r>
            <a:r>
              <a:rPr lang="en-US" dirty="0" err="1"/>
              <a:t>valuesunu</a:t>
            </a:r>
            <a:r>
              <a:rPr lang="en-US" dirty="0"/>
              <a:t> Wrapper </a:t>
            </a:r>
            <a:r>
              <a:rPr lang="en-US" dirty="0" err="1"/>
              <a:t>classın</a:t>
            </a:r>
            <a:r>
              <a:rPr lang="en-US" dirty="0"/>
              <a:t> </a:t>
            </a:r>
            <a:r>
              <a:rPr lang="en-US" dirty="0" err="1"/>
              <a:t>constructorına</a:t>
            </a:r>
            <a:r>
              <a:rPr lang="en-US" dirty="0"/>
              <a:t> </a:t>
            </a:r>
            <a:r>
              <a:rPr lang="en-US" dirty="0" err="1"/>
              <a:t>vermemiz</a:t>
            </a:r>
            <a:r>
              <a:rPr lang="en-US" dirty="0"/>
              <a:t> </a:t>
            </a:r>
            <a:r>
              <a:rPr lang="en-US" dirty="0" err="1"/>
              <a:t>yeterlidir</a:t>
            </a:r>
            <a:r>
              <a:rPr lang="en-US" dirty="0"/>
              <a:t>.</a:t>
            </a:r>
          </a:p>
          <a:p>
            <a:pPr marL="171450" lvl="0" indent="-171450" algn="l" rtl="0">
              <a:spcBef>
                <a:spcPts val="0"/>
              </a:spcBef>
              <a:spcAft>
                <a:spcPts val="0"/>
              </a:spcAft>
              <a:buFontTx/>
              <a:buChar char="-"/>
            </a:pPr>
            <a:r>
              <a:rPr lang="en-US" dirty="0"/>
              <a:t>Wrapper </a:t>
            </a:r>
            <a:r>
              <a:rPr lang="en-US" dirty="0" err="1"/>
              <a:t>objesinin</a:t>
            </a:r>
            <a:r>
              <a:rPr lang="en-US" dirty="0"/>
              <a:t>, primitive data </a:t>
            </a:r>
            <a:r>
              <a:rPr lang="en-US" dirty="0" err="1"/>
              <a:t>typeına</a:t>
            </a:r>
            <a:r>
              <a:rPr lang="en-US" dirty="0"/>
              <a:t> </a:t>
            </a:r>
            <a:r>
              <a:rPr lang="en-US" dirty="0" err="1"/>
              <a:t>geri</a:t>
            </a:r>
            <a:r>
              <a:rPr lang="en-US" dirty="0"/>
              <a:t> </a:t>
            </a:r>
            <a:r>
              <a:rPr lang="en-US" dirty="0" err="1"/>
              <a:t>dönüştürülmesine</a:t>
            </a:r>
            <a:r>
              <a:rPr lang="en-US" dirty="0"/>
              <a:t> </a:t>
            </a:r>
            <a:r>
              <a:rPr lang="en-US" sz="1100" dirty="0">
                <a:solidFill>
                  <a:schemeClr val="tx1"/>
                </a:solidFill>
              </a:rPr>
              <a:t>unboxing </a:t>
            </a:r>
            <a:r>
              <a:rPr lang="en-US" dirty="0" err="1"/>
              <a:t>denir</a:t>
            </a:r>
            <a:r>
              <a:rPr lang="en-US" dirty="0"/>
              <a:t>. Bu Number </a:t>
            </a:r>
            <a:r>
              <a:rPr lang="en-US" dirty="0" err="1"/>
              <a:t>classı</a:t>
            </a:r>
            <a:r>
              <a:rPr lang="en-US" dirty="0"/>
              <a:t> da </a:t>
            </a:r>
            <a:r>
              <a:rPr lang="en-US" dirty="0" err="1"/>
              <a:t>java.lang</a:t>
            </a:r>
            <a:r>
              <a:rPr lang="en-US" dirty="0"/>
              <a:t> </a:t>
            </a:r>
            <a:r>
              <a:rPr lang="en-US" dirty="0" err="1"/>
              <a:t>packageının</a:t>
            </a:r>
            <a:r>
              <a:rPr lang="en-US" dirty="0"/>
              <a:t> </a:t>
            </a:r>
            <a:r>
              <a:rPr lang="en-US" dirty="0" err="1"/>
              <a:t>bir</a:t>
            </a:r>
            <a:r>
              <a:rPr lang="en-US" dirty="0"/>
              <a:t> </a:t>
            </a:r>
            <a:r>
              <a:rPr lang="en-US" dirty="0" err="1"/>
              <a:t>parçasıdır</a:t>
            </a:r>
            <a:r>
              <a:rPr lang="en-US" dirty="0"/>
              <a:t>.</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4303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Wrapper </a:t>
            </a:r>
            <a:r>
              <a:rPr lang="en-US" dirty="0" err="1"/>
              <a:t>classlar</a:t>
            </a:r>
            <a:r>
              <a:rPr lang="en-US" dirty="0"/>
              <a:t> da number </a:t>
            </a:r>
            <a:r>
              <a:rPr lang="en-US" dirty="0" err="1"/>
              <a:t>absract</a:t>
            </a:r>
            <a:r>
              <a:rPr lang="en-US" dirty="0"/>
              <a:t> </a:t>
            </a:r>
            <a:r>
              <a:rPr lang="en-US" dirty="0" err="1"/>
              <a:t>classının</a:t>
            </a:r>
            <a:r>
              <a:rPr lang="en-US" dirty="0"/>
              <a:t> alt </a:t>
            </a:r>
            <a:r>
              <a:rPr lang="en-US" dirty="0" err="1"/>
              <a:t>classlarıdır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818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212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1635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60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3946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Önünde</a:t>
            </a:r>
            <a:r>
              <a:rPr lang="en-US" dirty="0"/>
              <a:t> </a:t>
            </a:r>
            <a:r>
              <a:rPr lang="en-US" dirty="0" err="1"/>
              <a:t>ters</a:t>
            </a:r>
            <a:r>
              <a:rPr lang="en-US" dirty="0"/>
              <a:t> </a:t>
            </a:r>
            <a:r>
              <a:rPr lang="en-US" dirty="0" err="1"/>
              <a:t>eğik</a:t>
            </a:r>
            <a:r>
              <a:rPr lang="en-US" dirty="0"/>
              <a:t> </a:t>
            </a:r>
            <a:r>
              <a:rPr lang="en-US" dirty="0" err="1"/>
              <a:t>çizgi</a:t>
            </a:r>
            <a:r>
              <a:rPr lang="en-US" dirty="0"/>
              <a:t> (\) </a:t>
            </a:r>
            <a:r>
              <a:rPr lang="en-US" dirty="0" err="1"/>
              <a:t>olan</a:t>
            </a:r>
            <a:r>
              <a:rPr lang="en-US" dirty="0"/>
              <a:t> </a:t>
            </a:r>
            <a:r>
              <a:rPr lang="en-US" dirty="0" err="1"/>
              <a:t>bir</a:t>
            </a:r>
            <a:r>
              <a:rPr lang="en-US" dirty="0"/>
              <a:t> </a:t>
            </a:r>
            <a:r>
              <a:rPr lang="en-US" dirty="0" err="1"/>
              <a:t>karakter</a:t>
            </a:r>
            <a:r>
              <a:rPr lang="en-US" dirty="0"/>
              <a:t> </a:t>
            </a:r>
            <a:r>
              <a:rPr lang="en-US" dirty="0" err="1"/>
              <a:t>bir</a:t>
            </a:r>
            <a:r>
              <a:rPr lang="en-US" dirty="0"/>
              <a:t> </a:t>
            </a:r>
            <a:r>
              <a:rPr lang="en-US" dirty="0" err="1"/>
              <a:t>kaçış</a:t>
            </a:r>
            <a:r>
              <a:rPr lang="en-US" dirty="0"/>
              <a:t> </a:t>
            </a:r>
            <a:r>
              <a:rPr lang="en-US" dirty="0" err="1"/>
              <a:t>dizisidir</a:t>
            </a:r>
            <a:r>
              <a:rPr lang="en-US" dirty="0"/>
              <a:t> </a:t>
            </a:r>
            <a:r>
              <a:rPr lang="en-US" dirty="0" err="1"/>
              <a:t>ve</a:t>
            </a:r>
            <a:r>
              <a:rPr lang="en-US" dirty="0"/>
              <a:t> compiler </a:t>
            </a:r>
            <a:r>
              <a:rPr lang="en-US" dirty="0" err="1"/>
              <a:t>için</a:t>
            </a:r>
            <a:r>
              <a:rPr lang="en-US" dirty="0"/>
              <a:t> </a:t>
            </a:r>
            <a:r>
              <a:rPr lang="en-US" dirty="0" err="1"/>
              <a:t>özel</a:t>
            </a:r>
            <a:r>
              <a:rPr lang="en-US" dirty="0"/>
              <a:t> </a:t>
            </a:r>
            <a:r>
              <a:rPr lang="en-US" dirty="0" err="1"/>
              <a:t>bir</a:t>
            </a:r>
            <a:r>
              <a:rPr lang="en-US" dirty="0"/>
              <a:t> </a:t>
            </a:r>
            <a:r>
              <a:rPr lang="en-US" dirty="0" err="1"/>
              <a:t>anlamı</a:t>
            </a:r>
            <a:r>
              <a:rPr lang="en-US" dirty="0"/>
              <a:t> </a:t>
            </a:r>
            <a:r>
              <a:rPr lang="en-US" dirty="0" err="1"/>
              <a:t>vardır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2635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408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5216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897da35c9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Burada dinleyenlere soru sor.</a:t>
            </a:r>
            <a:endParaRPr/>
          </a:p>
        </p:txBody>
      </p:sp>
      <p:sp>
        <p:nvSpPr>
          <p:cNvPr id="124" name="Google Shape;124;g1897da35c9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7188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0926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5768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94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6134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2272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3274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Aynı</a:t>
            </a:r>
            <a:r>
              <a:rPr lang="en-US" dirty="0"/>
              <a:t> </a:t>
            </a:r>
            <a:r>
              <a:rPr lang="en-US" dirty="0" err="1"/>
              <a:t>türden</a:t>
            </a:r>
            <a:r>
              <a:rPr lang="en-US" dirty="0"/>
              <a:t> </a:t>
            </a:r>
            <a:r>
              <a:rPr lang="en-US" dirty="0" err="1"/>
              <a:t>elemanların</a:t>
            </a:r>
            <a:r>
              <a:rPr lang="en-US" dirty="0"/>
              <a:t> </a:t>
            </a:r>
            <a:r>
              <a:rPr lang="en-US" dirty="0" err="1"/>
              <a:t>sabit</a:t>
            </a:r>
            <a:r>
              <a:rPr lang="en-US" dirty="0"/>
              <a:t> </a:t>
            </a:r>
            <a:r>
              <a:rPr lang="en-US" dirty="0" err="1"/>
              <a:t>boyutlu</a:t>
            </a:r>
            <a:r>
              <a:rPr lang="en-US" dirty="0"/>
              <a:t> </a:t>
            </a:r>
            <a:r>
              <a:rPr lang="en-US" dirty="0" err="1"/>
              <a:t>sıralı</a:t>
            </a:r>
            <a:r>
              <a:rPr lang="en-US" dirty="0"/>
              <a:t> </a:t>
            </a:r>
            <a:r>
              <a:rPr lang="en-US" dirty="0" err="1"/>
              <a:t>koleksiyonunu</a:t>
            </a:r>
            <a:r>
              <a:rPr lang="en-US" dirty="0"/>
              <a:t> </a:t>
            </a:r>
            <a:r>
              <a:rPr lang="en-US" dirty="0" err="1"/>
              <a:t>depolayan</a:t>
            </a:r>
            <a:r>
              <a:rPr lang="en-US" dirty="0"/>
              <a:t> </a:t>
            </a:r>
            <a:r>
              <a:rPr lang="en-US" dirty="0" err="1"/>
              <a:t>veri</a:t>
            </a:r>
            <a:r>
              <a:rPr lang="en-US" dirty="0"/>
              <a:t> </a:t>
            </a:r>
            <a:r>
              <a:rPr lang="en-US" dirty="0" err="1"/>
              <a:t>yapısına</a:t>
            </a:r>
            <a:r>
              <a:rPr lang="en-US" dirty="0"/>
              <a:t> array </a:t>
            </a:r>
            <a:r>
              <a:rPr lang="en-US" dirty="0" err="1"/>
              <a:t>yani</a:t>
            </a:r>
            <a:r>
              <a:rPr lang="en-US" dirty="0"/>
              <a:t> dizi </a:t>
            </a:r>
            <a:r>
              <a:rPr lang="en-US" dirty="0" err="1"/>
              <a:t>denir</a:t>
            </a:r>
            <a:r>
              <a:rPr lang="en-US" dirty="0"/>
              <a:t>. Array, </a:t>
            </a:r>
            <a:r>
              <a:rPr lang="en-US" dirty="0" err="1"/>
              <a:t>bir</a:t>
            </a:r>
            <a:r>
              <a:rPr lang="en-US" dirty="0"/>
              <a:t> </a:t>
            </a:r>
            <a:r>
              <a:rPr lang="en-US" dirty="0" err="1"/>
              <a:t>veri</a:t>
            </a:r>
            <a:r>
              <a:rPr lang="en-US" dirty="0"/>
              <a:t> </a:t>
            </a:r>
            <a:r>
              <a:rPr lang="en-US" dirty="0" err="1"/>
              <a:t>koleksiyonunu</a:t>
            </a:r>
            <a:r>
              <a:rPr lang="en-US" dirty="0"/>
              <a:t> </a:t>
            </a:r>
            <a:r>
              <a:rPr lang="en-US" dirty="0" err="1"/>
              <a:t>depolamak</a:t>
            </a:r>
            <a:r>
              <a:rPr lang="en-US" dirty="0"/>
              <a:t> </a:t>
            </a:r>
            <a:r>
              <a:rPr lang="en-US" dirty="0" err="1"/>
              <a:t>için</a:t>
            </a:r>
            <a:r>
              <a:rPr lang="en-US" dirty="0"/>
              <a:t> </a:t>
            </a:r>
            <a:r>
              <a:rPr lang="en-US" dirty="0" err="1"/>
              <a:t>kullanılır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54457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295165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35625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2448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9083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7097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0717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87798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7287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Method </a:t>
            </a:r>
            <a:r>
              <a:rPr lang="en-US" dirty="0" err="1"/>
              <a:t>bir</a:t>
            </a:r>
            <a:r>
              <a:rPr lang="en-US" dirty="0"/>
              <a:t> </a:t>
            </a:r>
            <a:r>
              <a:rPr lang="en-US" dirty="0" err="1"/>
              <a:t>operasyonu</a:t>
            </a:r>
            <a:r>
              <a:rPr lang="en-US" dirty="0"/>
              <a:t> </a:t>
            </a:r>
            <a:r>
              <a:rPr lang="en-US" dirty="0" err="1"/>
              <a:t>bir</a:t>
            </a:r>
            <a:r>
              <a:rPr lang="en-US" dirty="0"/>
              <a:t> </a:t>
            </a:r>
            <a:r>
              <a:rPr lang="en-US" dirty="0" err="1"/>
              <a:t>işlemi</a:t>
            </a:r>
            <a:r>
              <a:rPr lang="en-US" dirty="0"/>
              <a:t> </a:t>
            </a:r>
            <a:r>
              <a:rPr lang="en-US" dirty="0" err="1"/>
              <a:t>gerçekleştirmek</a:t>
            </a:r>
            <a:r>
              <a:rPr lang="en-US" dirty="0"/>
              <a:t> </a:t>
            </a:r>
            <a:r>
              <a:rPr lang="en-US" dirty="0" err="1"/>
              <a:t>için</a:t>
            </a:r>
            <a:r>
              <a:rPr lang="en-US" dirty="0"/>
              <a:t> </a:t>
            </a:r>
            <a:r>
              <a:rPr lang="en-US" dirty="0" err="1"/>
              <a:t>birlikte</a:t>
            </a:r>
            <a:r>
              <a:rPr lang="en-US" dirty="0"/>
              <a:t> </a:t>
            </a:r>
            <a:r>
              <a:rPr lang="en-US" dirty="0" err="1"/>
              <a:t>gruplandırılmış</a:t>
            </a:r>
            <a:r>
              <a:rPr lang="en-US" dirty="0"/>
              <a:t> </a:t>
            </a:r>
            <a:r>
              <a:rPr lang="en-US" dirty="0" err="1"/>
              <a:t>ifadeler</a:t>
            </a:r>
            <a:r>
              <a:rPr lang="en-US" dirty="0"/>
              <a:t> </a:t>
            </a:r>
            <a:r>
              <a:rPr lang="en-US" dirty="0" err="1"/>
              <a:t>yani</a:t>
            </a:r>
            <a:r>
              <a:rPr lang="en-US" dirty="0"/>
              <a:t> </a:t>
            </a:r>
            <a:r>
              <a:rPr lang="en-US" dirty="0" err="1"/>
              <a:t>statementlar</a:t>
            </a:r>
            <a:r>
              <a:rPr lang="en-US" dirty="0"/>
              <a:t> </a:t>
            </a:r>
            <a:r>
              <a:rPr lang="en-US" dirty="0" err="1"/>
              <a:t>topluluğudur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3016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824424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390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Aynı</a:t>
            </a:r>
            <a:r>
              <a:rPr lang="en-US" dirty="0"/>
              <a:t> </a:t>
            </a:r>
            <a:r>
              <a:rPr lang="en-US" dirty="0" err="1"/>
              <a:t>typetan</a:t>
            </a:r>
            <a:r>
              <a:rPr lang="en-US" dirty="0"/>
              <a:t> </a:t>
            </a:r>
            <a:r>
              <a:rPr lang="en-US" dirty="0" err="1"/>
              <a:t>çeşitli</a:t>
            </a:r>
            <a:r>
              <a:rPr lang="en-US" dirty="0"/>
              <a:t> </a:t>
            </a:r>
            <a:r>
              <a:rPr lang="en-US" dirty="0" err="1"/>
              <a:t>sayıda</a:t>
            </a:r>
            <a:r>
              <a:rPr lang="en-US" dirty="0"/>
              <a:t> </a:t>
            </a:r>
            <a:r>
              <a:rPr lang="en-US" dirty="0" err="1"/>
              <a:t>variableı</a:t>
            </a:r>
            <a:r>
              <a:rPr lang="en-US" dirty="0"/>
              <a:t> </a:t>
            </a:r>
            <a:r>
              <a:rPr lang="en-US" dirty="0" err="1"/>
              <a:t>bir</a:t>
            </a:r>
            <a:r>
              <a:rPr lang="en-US" dirty="0"/>
              <a:t> </a:t>
            </a:r>
            <a:r>
              <a:rPr lang="en-US" dirty="0" err="1"/>
              <a:t>metoda</a:t>
            </a:r>
            <a:r>
              <a:rPr lang="en-US" dirty="0"/>
              <a:t> </a:t>
            </a:r>
            <a:r>
              <a:rPr lang="en-US" dirty="0" err="1"/>
              <a:t>yollamamızı</a:t>
            </a:r>
            <a:r>
              <a:rPr lang="en-US" dirty="0"/>
              <a:t> </a:t>
            </a:r>
            <a:r>
              <a:rPr lang="en-US" dirty="0" err="1"/>
              <a:t>sağlar</a:t>
            </a:r>
            <a:r>
              <a:rPr lang="en-US" dirty="0"/>
              <a:t>. </a:t>
            </a:r>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40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4050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897da35c97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a:t>Burada dinleyenlere soru sor.</a:t>
            </a:r>
            <a:endParaRPr/>
          </a:p>
        </p:txBody>
      </p:sp>
      <p:sp>
        <p:nvSpPr>
          <p:cNvPr id="124" name="Google Shape;124;g1897da35c97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44272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Java.io</a:t>
            </a:r>
            <a:r>
              <a:rPr lang="en-US" dirty="0"/>
              <a:t> </a:t>
            </a:r>
            <a:r>
              <a:rPr lang="en-US" dirty="0" err="1"/>
              <a:t>paketi</a:t>
            </a:r>
            <a:r>
              <a:rPr lang="en-US" dirty="0"/>
              <a:t>, </a:t>
            </a:r>
            <a:r>
              <a:rPr lang="en-US" dirty="0" err="1"/>
              <a:t>Java’da</a:t>
            </a:r>
            <a:r>
              <a:rPr lang="en-US" dirty="0"/>
              <a:t> io </a:t>
            </a:r>
            <a:r>
              <a:rPr lang="en-US" dirty="0" err="1"/>
              <a:t>gerçekleştirmek</a:t>
            </a:r>
            <a:r>
              <a:rPr lang="en-US" dirty="0"/>
              <a:t> </a:t>
            </a:r>
            <a:r>
              <a:rPr lang="en-US" dirty="0" err="1"/>
              <a:t>için</a:t>
            </a:r>
            <a:r>
              <a:rPr lang="en-US" dirty="0"/>
              <a:t> </a:t>
            </a:r>
            <a:r>
              <a:rPr lang="en-US" dirty="0" err="1"/>
              <a:t>ihtiyaç</a:t>
            </a:r>
            <a:r>
              <a:rPr lang="en-US" dirty="0"/>
              <a:t> </a:t>
            </a:r>
            <a:r>
              <a:rPr lang="en-US" dirty="0" err="1"/>
              <a:t>duyabileceğiniz</a:t>
            </a:r>
            <a:r>
              <a:rPr lang="en-US" dirty="0"/>
              <a:t> </a:t>
            </a:r>
            <a:r>
              <a:rPr lang="en-US" dirty="0" err="1"/>
              <a:t>hemen</a:t>
            </a:r>
            <a:r>
              <a:rPr lang="en-US" dirty="0"/>
              <a:t> </a:t>
            </a:r>
            <a:r>
              <a:rPr lang="en-US" dirty="0" err="1"/>
              <a:t>hemen</a:t>
            </a:r>
            <a:r>
              <a:rPr lang="en-US" dirty="0"/>
              <a:t> her </a:t>
            </a:r>
            <a:r>
              <a:rPr lang="en-US" dirty="0" err="1"/>
              <a:t>classı</a:t>
            </a:r>
            <a:r>
              <a:rPr lang="en-US" dirty="0"/>
              <a:t> </a:t>
            </a:r>
            <a:r>
              <a:rPr lang="en-US" dirty="0" err="1"/>
              <a:t>içerir</a:t>
            </a:r>
            <a:r>
              <a:rPr lang="en-US" dirty="0"/>
              <a:t>.</a:t>
            </a:r>
          </a:p>
          <a:p>
            <a:pPr marL="171450" lvl="0" indent="-171450" algn="l" rtl="0">
              <a:spcBef>
                <a:spcPts val="0"/>
              </a:spcBef>
              <a:spcAft>
                <a:spcPts val="0"/>
              </a:spcAft>
              <a:buFontTx/>
              <a:buChar char="-"/>
            </a:pPr>
            <a:r>
              <a:rPr lang="en-US" dirty="0" err="1"/>
              <a:t>Tüm</a:t>
            </a:r>
            <a:r>
              <a:rPr lang="en-US" dirty="0"/>
              <a:t> </a:t>
            </a:r>
            <a:r>
              <a:rPr lang="en-US" dirty="0" err="1"/>
              <a:t>bu</a:t>
            </a:r>
            <a:r>
              <a:rPr lang="en-US" dirty="0"/>
              <a:t> </a:t>
            </a:r>
            <a:r>
              <a:rPr lang="en-US" dirty="0" err="1"/>
              <a:t>streamlar</a:t>
            </a:r>
            <a:r>
              <a:rPr lang="en-US" dirty="0"/>
              <a:t> </a:t>
            </a:r>
            <a:r>
              <a:rPr lang="en-US" dirty="0" err="1"/>
              <a:t>yani</a:t>
            </a:r>
            <a:r>
              <a:rPr lang="en-US" dirty="0"/>
              <a:t> </a:t>
            </a:r>
            <a:r>
              <a:rPr lang="en-US" dirty="0" err="1"/>
              <a:t>akışlar</a:t>
            </a:r>
            <a:r>
              <a:rPr lang="en-US" dirty="0"/>
              <a:t>, </a:t>
            </a:r>
            <a:r>
              <a:rPr lang="en-US" dirty="0" err="1"/>
              <a:t>bir</a:t>
            </a:r>
            <a:r>
              <a:rPr lang="en-US" dirty="0"/>
              <a:t> input </a:t>
            </a:r>
            <a:r>
              <a:rPr lang="en-US" dirty="0" err="1"/>
              <a:t>kaynağını</a:t>
            </a:r>
            <a:r>
              <a:rPr lang="en-US" dirty="0"/>
              <a:t> </a:t>
            </a:r>
            <a:r>
              <a:rPr lang="en-US" dirty="0" err="1"/>
              <a:t>ve</a:t>
            </a:r>
            <a:r>
              <a:rPr lang="en-US" dirty="0"/>
              <a:t> </a:t>
            </a:r>
            <a:r>
              <a:rPr lang="en-US" dirty="0" err="1"/>
              <a:t>bir</a:t>
            </a:r>
            <a:r>
              <a:rPr lang="en-US" dirty="0"/>
              <a:t> output </a:t>
            </a:r>
            <a:r>
              <a:rPr lang="en-US" dirty="0" err="1"/>
              <a:t>hedefini</a:t>
            </a:r>
            <a:r>
              <a:rPr lang="en-US" dirty="0"/>
              <a:t> </a:t>
            </a:r>
            <a:r>
              <a:rPr lang="en-US" dirty="0" err="1"/>
              <a:t>temsil</a:t>
            </a:r>
            <a:r>
              <a:rPr lang="en-US" dirty="0"/>
              <a:t> </a:t>
            </a:r>
            <a:r>
              <a:rPr lang="en-US" dirty="0" err="1"/>
              <a:t>eder</a:t>
            </a:r>
            <a:r>
              <a:rPr lang="en-US" dirty="0"/>
              <a:t>.</a:t>
            </a:r>
          </a:p>
          <a:p>
            <a:pPr marL="171450" lvl="0" indent="-171450" algn="l" rtl="0">
              <a:spcBef>
                <a:spcPts val="0"/>
              </a:spcBef>
              <a:spcAft>
                <a:spcPts val="0"/>
              </a:spcAft>
              <a:buFontTx/>
              <a:buChar char="-"/>
            </a:pPr>
            <a:r>
              <a:rPr lang="en-US" dirty="0" err="1"/>
              <a:t>Java.io</a:t>
            </a:r>
            <a:r>
              <a:rPr lang="en-US" dirty="0"/>
              <a:t> </a:t>
            </a:r>
            <a:r>
              <a:rPr lang="en-US" dirty="0" err="1"/>
              <a:t>paketindeki</a:t>
            </a:r>
            <a:r>
              <a:rPr lang="en-US" dirty="0"/>
              <a:t> stream, </a:t>
            </a:r>
            <a:r>
              <a:rPr lang="en-US" dirty="0" err="1"/>
              <a:t>primitivler</a:t>
            </a:r>
            <a:r>
              <a:rPr lang="en-US" dirty="0"/>
              <a:t>, </a:t>
            </a:r>
            <a:r>
              <a:rPr lang="en-US" dirty="0" err="1"/>
              <a:t>obje</a:t>
            </a:r>
            <a:r>
              <a:rPr lang="en-US" dirty="0"/>
              <a:t>, localized </a:t>
            </a:r>
            <a:r>
              <a:rPr lang="en-US" dirty="0" err="1"/>
              <a:t>karakterler</a:t>
            </a:r>
            <a:r>
              <a:rPr lang="en-US" dirty="0"/>
              <a:t> vb. </a:t>
            </a:r>
            <a:r>
              <a:rPr lang="en-US" dirty="0" err="1"/>
              <a:t>birçok</a:t>
            </a:r>
            <a:r>
              <a:rPr lang="en-US" dirty="0"/>
              <a:t> </a:t>
            </a:r>
            <a:r>
              <a:rPr lang="en-US" dirty="0" err="1"/>
              <a:t>veriyi</a:t>
            </a:r>
            <a:r>
              <a:rPr lang="en-US" dirty="0"/>
              <a:t> </a:t>
            </a:r>
            <a:r>
              <a:rPr lang="en-US" dirty="0" err="1"/>
              <a:t>destekler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173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Stream </a:t>
            </a:r>
            <a:r>
              <a:rPr lang="en-US" dirty="0" err="1"/>
              <a:t>yani</a:t>
            </a:r>
            <a:r>
              <a:rPr lang="en-US" dirty="0"/>
              <a:t> </a:t>
            </a:r>
            <a:r>
              <a:rPr lang="en-US" dirty="0" err="1"/>
              <a:t>akış</a:t>
            </a:r>
            <a:r>
              <a:rPr lang="en-US" dirty="0"/>
              <a:t> , </a:t>
            </a:r>
            <a:r>
              <a:rPr lang="en-US" dirty="0" err="1"/>
              <a:t>bir</a:t>
            </a:r>
            <a:r>
              <a:rPr lang="en-US" dirty="0"/>
              <a:t> </a:t>
            </a:r>
            <a:r>
              <a:rPr lang="en-US" dirty="0" err="1"/>
              <a:t>veri</a:t>
            </a:r>
            <a:r>
              <a:rPr lang="en-US" dirty="0"/>
              <a:t> </a:t>
            </a:r>
            <a:r>
              <a:rPr lang="en-US" dirty="0" err="1"/>
              <a:t>dizisi</a:t>
            </a:r>
            <a:r>
              <a:rPr lang="en-US" dirty="0"/>
              <a:t> </a:t>
            </a:r>
            <a:r>
              <a:rPr lang="en-US" dirty="0" err="1"/>
              <a:t>olarak</a:t>
            </a:r>
            <a:r>
              <a:rPr lang="en-US" dirty="0"/>
              <a:t> </a:t>
            </a:r>
            <a:r>
              <a:rPr lang="en-US" dirty="0" err="1"/>
              <a:t>tanımlanabilir</a:t>
            </a:r>
            <a:r>
              <a:rPr lang="en-US" dirty="0"/>
              <a:t>.</a:t>
            </a:r>
          </a:p>
          <a:p>
            <a:pPr marL="171450" lvl="0" indent="-171450" algn="l" rtl="0">
              <a:spcBef>
                <a:spcPts val="0"/>
              </a:spcBef>
              <a:spcAft>
                <a:spcPts val="0"/>
              </a:spcAft>
              <a:buFontTx/>
              <a:buChar char="-"/>
            </a:pPr>
            <a:r>
              <a:rPr lang="en-US" dirty="0" err="1"/>
              <a:t>İki</a:t>
            </a:r>
            <a:r>
              <a:rPr lang="en-US" dirty="0"/>
              <a:t> </a:t>
            </a:r>
            <a:r>
              <a:rPr lang="en-US" dirty="0" err="1"/>
              <a:t>tür</a:t>
            </a:r>
            <a:r>
              <a:rPr lang="en-US" dirty="0"/>
              <a:t> stream </a:t>
            </a:r>
            <a:r>
              <a:rPr lang="en-US" dirty="0" err="1"/>
              <a:t>vardır</a:t>
            </a:r>
            <a:r>
              <a:rPr lang="en-US" dirty="0"/>
              <a:t>.</a:t>
            </a:r>
          </a:p>
          <a:p>
            <a:pPr marL="171450" lvl="0" indent="-171450" algn="l" rtl="0">
              <a:spcBef>
                <a:spcPts val="0"/>
              </a:spcBef>
              <a:spcAft>
                <a:spcPts val="0"/>
              </a:spcAft>
              <a:buFontTx/>
              <a:buChar char="-"/>
            </a:pPr>
            <a:r>
              <a:rPr lang="en-US" dirty="0" err="1"/>
              <a:t>InPutStream</a:t>
            </a:r>
            <a:r>
              <a:rPr lang="en-US" dirty="0"/>
              <a:t> - Bir </a:t>
            </a:r>
            <a:r>
              <a:rPr lang="en-US" dirty="0" err="1"/>
              <a:t>kaynaktan</a:t>
            </a:r>
            <a:r>
              <a:rPr lang="en-US" dirty="0"/>
              <a:t> </a:t>
            </a:r>
            <a:r>
              <a:rPr lang="en-US" dirty="0" err="1"/>
              <a:t>veri</a:t>
            </a:r>
            <a:r>
              <a:rPr lang="en-US" dirty="0"/>
              <a:t> </a:t>
            </a:r>
            <a:r>
              <a:rPr lang="en-US" dirty="0" err="1"/>
              <a:t>okumak</a:t>
            </a:r>
            <a:r>
              <a:rPr lang="en-US" dirty="0"/>
              <a:t> </a:t>
            </a:r>
            <a:r>
              <a:rPr lang="en-US" dirty="0" err="1"/>
              <a:t>için</a:t>
            </a:r>
            <a:r>
              <a:rPr lang="en-US" dirty="0"/>
              <a:t> </a:t>
            </a:r>
            <a:r>
              <a:rPr lang="en-US" dirty="0" err="1"/>
              <a:t>kullanılır</a:t>
            </a:r>
            <a:r>
              <a:rPr lang="en-US" dirty="0"/>
              <a:t>.</a:t>
            </a:r>
          </a:p>
          <a:p>
            <a:pPr marL="171450" lvl="0" indent="-171450" algn="l" rtl="0">
              <a:spcBef>
                <a:spcPts val="0"/>
              </a:spcBef>
              <a:spcAft>
                <a:spcPts val="0"/>
              </a:spcAft>
              <a:buFontTx/>
              <a:buChar char="-"/>
            </a:pPr>
            <a:r>
              <a:rPr lang="en-US" dirty="0" err="1"/>
              <a:t>OutPutStream</a:t>
            </a:r>
            <a:r>
              <a:rPr lang="en-US" dirty="0"/>
              <a:t> - Bir </a:t>
            </a:r>
            <a:r>
              <a:rPr lang="en-US" dirty="0" err="1"/>
              <a:t>hedefe</a:t>
            </a:r>
            <a:r>
              <a:rPr lang="en-US" dirty="0"/>
              <a:t> </a:t>
            </a:r>
            <a:r>
              <a:rPr lang="en-US" dirty="0" err="1"/>
              <a:t>veri</a:t>
            </a:r>
            <a:r>
              <a:rPr lang="en-US" dirty="0"/>
              <a:t> </a:t>
            </a:r>
            <a:r>
              <a:rPr lang="en-US" dirty="0" err="1"/>
              <a:t>yazmak</a:t>
            </a:r>
            <a:r>
              <a:rPr lang="en-US" dirty="0"/>
              <a:t> </a:t>
            </a:r>
            <a:r>
              <a:rPr lang="en-US" dirty="0" err="1"/>
              <a:t>için</a:t>
            </a:r>
            <a:r>
              <a:rPr lang="en-US" dirty="0"/>
              <a:t> </a:t>
            </a:r>
            <a:r>
              <a:rPr lang="en-US" dirty="0" err="1"/>
              <a:t>kullanılır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40306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53979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44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04442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Exception </a:t>
            </a:r>
            <a:r>
              <a:rPr lang="en-US" dirty="0" err="1"/>
              <a:t>yani</a:t>
            </a:r>
            <a:r>
              <a:rPr lang="en-US" dirty="0"/>
              <a:t> </a:t>
            </a:r>
            <a:r>
              <a:rPr lang="en-US" dirty="0" err="1"/>
              <a:t>istisna</a:t>
            </a:r>
            <a:r>
              <a:rPr lang="en-US" dirty="0"/>
              <a:t>, </a:t>
            </a:r>
            <a:r>
              <a:rPr lang="en-US" dirty="0" err="1"/>
              <a:t>bir</a:t>
            </a:r>
            <a:r>
              <a:rPr lang="en-US" dirty="0"/>
              <a:t> </a:t>
            </a:r>
            <a:r>
              <a:rPr lang="en-US" dirty="0" err="1"/>
              <a:t>programın</a:t>
            </a:r>
            <a:r>
              <a:rPr lang="en-US" dirty="0"/>
              <a:t> </a:t>
            </a:r>
            <a:r>
              <a:rPr lang="en-US" dirty="0" err="1"/>
              <a:t>yürütülmesi</a:t>
            </a:r>
            <a:r>
              <a:rPr lang="en-US" dirty="0"/>
              <a:t> </a:t>
            </a:r>
            <a:r>
              <a:rPr lang="en-US" dirty="0" err="1"/>
              <a:t>sırasında</a:t>
            </a:r>
            <a:r>
              <a:rPr lang="en-US" dirty="0"/>
              <a:t> </a:t>
            </a:r>
            <a:r>
              <a:rPr lang="en-US" dirty="0" err="1"/>
              <a:t>ortaya</a:t>
            </a:r>
            <a:r>
              <a:rPr lang="en-US" dirty="0"/>
              <a:t> </a:t>
            </a:r>
            <a:r>
              <a:rPr lang="en-US" dirty="0" err="1"/>
              <a:t>çıkan</a:t>
            </a:r>
            <a:r>
              <a:rPr lang="en-US" dirty="0"/>
              <a:t> </a:t>
            </a:r>
            <a:r>
              <a:rPr lang="en-US" dirty="0" err="1"/>
              <a:t>bir</a:t>
            </a:r>
            <a:r>
              <a:rPr lang="en-US" dirty="0"/>
              <a:t> </a:t>
            </a:r>
            <a:r>
              <a:rPr lang="en-US" dirty="0" err="1"/>
              <a:t>problemdir</a:t>
            </a:r>
            <a:r>
              <a:rPr lang="en-US" dirty="0"/>
              <a:t>.</a:t>
            </a:r>
          </a:p>
          <a:p>
            <a:pPr marL="171450" lvl="0" indent="-171450" algn="l" rtl="0">
              <a:spcBef>
                <a:spcPts val="0"/>
              </a:spcBef>
              <a:spcAft>
                <a:spcPts val="0"/>
              </a:spcAft>
              <a:buFontTx/>
              <a:buChar char="-"/>
            </a:pPr>
            <a:r>
              <a:rPr lang="en-US" dirty="0"/>
              <a:t>Bir exception </a:t>
            </a:r>
            <a:r>
              <a:rPr lang="en-US" dirty="0" err="1"/>
              <a:t>meydana</a:t>
            </a:r>
            <a:r>
              <a:rPr lang="en-US" dirty="0"/>
              <a:t> </a:t>
            </a:r>
            <a:r>
              <a:rPr lang="en-US" dirty="0" err="1"/>
              <a:t>geldiğinde</a:t>
            </a:r>
            <a:r>
              <a:rPr lang="en-US" dirty="0"/>
              <a:t>, </a:t>
            </a:r>
            <a:r>
              <a:rPr lang="en-US" dirty="0" err="1"/>
              <a:t>programın</a:t>
            </a:r>
            <a:r>
              <a:rPr lang="en-US" dirty="0"/>
              <a:t> normal </a:t>
            </a:r>
            <a:r>
              <a:rPr lang="en-US" dirty="0" err="1"/>
              <a:t>akışı</a:t>
            </a:r>
            <a:r>
              <a:rPr lang="en-US" dirty="0"/>
              <a:t> </a:t>
            </a:r>
            <a:r>
              <a:rPr lang="en-US" dirty="0" err="1"/>
              <a:t>bozulur</a:t>
            </a:r>
            <a:r>
              <a:rPr lang="en-US" dirty="0"/>
              <a:t> </a:t>
            </a:r>
            <a:r>
              <a:rPr lang="en-US" dirty="0" err="1"/>
              <a:t>ve</a:t>
            </a:r>
            <a:r>
              <a:rPr lang="en-US" dirty="0"/>
              <a:t> program/</a:t>
            </a:r>
            <a:r>
              <a:rPr lang="en-US" dirty="0" err="1"/>
              <a:t>Uygulama</a:t>
            </a:r>
            <a:r>
              <a:rPr lang="en-US" dirty="0"/>
              <a:t> anormal </a:t>
            </a:r>
            <a:r>
              <a:rPr lang="en-US" dirty="0" err="1"/>
              <a:t>bir</a:t>
            </a:r>
            <a:r>
              <a:rPr lang="en-US" dirty="0"/>
              <a:t> </a:t>
            </a:r>
            <a:r>
              <a:rPr lang="en-US" dirty="0" err="1"/>
              <a:t>şekilde</a:t>
            </a:r>
            <a:r>
              <a:rPr lang="en-US" dirty="0"/>
              <a:t> </a:t>
            </a:r>
            <a:r>
              <a:rPr lang="en-US" dirty="0" err="1"/>
              <a:t>sonlandırılır</a:t>
            </a:r>
            <a:r>
              <a:rPr lang="en-US" dirty="0"/>
              <a:t>, </a:t>
            </a:r>
            <a:r>
              <a:rPr lang="en-US" dirty="0" err="1"/>
              <a:t>bu</a:t>
            </a:r>
            <a:r>
              <a:rPr lang="en-US" dirty="0"/>
              <a:t> </a:t>
            </a:r>
            <a:r>
              <a:rPr lang="en-US" dirty="0" err="1"/>
              <a:t>önerilmez</a:t>
            </a:r>
            <a:r>
              <a:rPr lang="en-US" dirty="0"/>
              <a:t>, </a:t>
            </a:r>
            <a:r>
              <a:rPr lang="en-US" dirty="0" err="1"/>
              <a:t>bu</a:t>
            </a:r>
            <a:r>
              <a:rPr lang="en-US" dirty="0"/>
              <a:t> </a:t>
            </a:r>
            <a:r>
              <a:rPr lang="en-US" dirty="0" err="1"/>
              <a:t>nedenle</a:t>
            </a:r>
            <a:r>
              <a:rPr lang="en-US" dirty="0"/>
              <a:t> </a:t>
            </a:r>
            <a:r>
              <a:rPr lang="en-US" dirty="0" err="1"/>
              <a:t>bu</a:t>
            </a:r>
            <a:r>
              <a:rPr lang="en-US" dirty="0"/>
              <a:t> </a:t>
            </a:r>
            <a:r>
              <a:rPr lang="en-US" dirty="0" err="1"/>
              <a:t>exceptionları</a:t>
            </a:r>
            <a:r>
              <a:rPr lang="en-US" dirty="0"/>
              <a:t> handle </a:t>
            </a:r>
            <a:r>
              <a:rPr lang="en-US" dirty="0" err="1"/>
              <a:t>etmemiz</a:t>
            </a:r>
            <a:r>
              <a:rPr lang="en-US" dirty="0"/>
              <a:t> </a:t>
            </a:r>
            <a:r>
              <a:rPr lang="en-US" dirty="0" err="1"/>
              <a:t>gerekir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03754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Birçok</a:t>
            </a:r>
            <a:r>
              <a:rPr lang="en-US" dirty="0"/>
              <a:t> </a:t>
            </a:r>
            <a:r>
              <a:rPr lang="en-US" dirty="0" err="1"/>
              <a:t>farklı</a:t>
            </a:r>
            <a:r>
              <a:rPr lang="en-US" dirty="0"/>
              <a:t> </a:t>
            </a:r>
            <a:r>
              <a:rPr lang="en-US" dirty="0" err="1"/>
              <a:t>nedenden</a:t>
            </a:r>
            <a:r>
              <a:rPr lang="en-US" dirty="0"/>
              <a:t> </a:t>
            </a:r>
            <a:r>
              <a:rPr lang="en-US" dirty="0" err="1"/>
              <a:t>dolayı</a:t>
            </a:r>
            <a:r>
              <a:rPr lang="en-US" dirty="0"/>
              <a:t> </a:t>
            </a:r>
            <a:r>
              <a:rPr lang="en-US" dirty="0" err="1"/>
              <a:t>bir</a:t>
            </a:r>
            <a:r>
              <a:rPr lang="en-US" dirty="0"/>
              <a:t> exception </a:t>
            </a:r>
            <a:r>
              <a:rPr lang="en-US" dirty="0" err="1"/>
              <a:t>oluşabilir</a:t>
            </a:r>
            <a:r>
              <a:rPr lang="en-US" dirty="0"/>
              <a:t>.</a:t>
            </a:r>
          </a:p>
          <a:p>
            <a:pPr marL="171450" lvl="0" indent="-171450" algn="l" rtl="0">
              <a:spcBef>
                <a:spcPts val="0"/>
              </a:spcBef>
              <a:spcAft>
                <a:spcPts val="0"/>
              </a:spcAft>
              <a:buFontTx/>
              <a:buChar char="-"/>
            </a:pPr>
            <a:r>
              <a:rPr lang="en-US" dirty="0"/>
              <a:t>Bir </a:t>
            </a:r>
            <a:r>
              <a:rPr lang="en-US" dirty="0" err="1"/>
              <a:t>kullanıcı</a:t>
            </a:r>
            <a:r>
              <a:rPr lang="en-US" dirty="0"/>
              <a:t> </a:t>
            </a:r>
            <a:r>
              <a:rPr lang="en-US" dirty="0" err="1"/>
              <a:t>geçersiz</a:t>
            </a:r>
            <a:r>
              <a:rPr lang="en-US" dirty="0"/>
              <a:t> </a:t>
            </a:r>
            <a:r>
              <a:rPr lang="en-US" dirty="0" err="1"/>
              <a:t>bir</a:t>
            </a:r>
            <a:r>
              <a:rPr lang="en-US" dirty="0"/>
              <a:t> data </a:t>
            </a:r>
            <a:r>
              <a:rPr lang="en-US" dirty="0" err="1"/>
              <a:t>girmiş</a:t>
            </a:r>
            <a:r>
              <a:rPr lang="en-US" dirty="0"/>
              <a:t> </a:t>
            </a:r>
            <a:r>
              <a:rPr lang="en-US" dirty="0" err="1"/>
              <a:t>olabilir</a:t>
            </a:r>
            <a:r>
              <a:rPr lang="en-US" dirty="0"/>
              <a:t>.</a:t>
            </a:r>
          </a:p>
          <a:p>
            <a:pPr marL="171450" lvl="0" indent="-171450" algn="l" rtl="0">
              <a:spcBef>
                <a:spcPts val="0"/>
              </a:spcBef>
              <a:spcAft>
                <a:spcPts val="0"/>
              </a:spcAft>
              <a:buFontTx/>
              <a:buChar char="-"/>
            </a:pPr>
            <a:r>
              <a:rPr lang="en-US" dirty="0" err="1"/>
              <a:t>Açılması</a:t>
            </a:r>
            <a:r>
              <a:rPr lang="en-US" dirty="0"/>
              <a:t> </a:t>
            </a:r>
            <a:r>
              <a:rPr lang="en-US" dirty="0" err="1"/>
              <a:t>gereken</a:t>
            </a:r>
            <a:r>
              <a:rPr lang="en-US" dirty="0"/>
              <a:t> </a:t>
            </a:r>
            <a:r>
              <a:rPr lang="en-US" dirty="0" err="1"/>
              <a:t>bir</a:t>
            </a:r>
            <a:r>
              <a:rPr lang="en-US" dirty="0"/>
              <a:t> </a:t>
            </a:r>
            <a:r>
              <a:rPr lang="en-US" dirty="0" err="1"/>
              <a:t>dosya</a:t>
            </a:r>
            <a:r>
              <a:rPr lang="en-US" dirty="0"/>
              <a:t> </a:t>
            </a:r>
            <a:r>
              <a:rPr lang="en-US" dirty="0" err="1"/>
              <a:t>bulunamıyor</a:t>
            </a:r>
            <a:r>
              <a:rPr lang="en-US" dirty="0"/>
              <a:t> </a:t>
            </a:r>
            <a:r>
              <a:rPr lang="en-US" dirty="0" err="1"/>
              <a:t>olabilir</a:t>
            </a:r>
            <a:r>
              <a:rPr lang="en-US" dirty="0"/>
              <a:t>.</a:t>
            </a:r>
          </a:p>
          <a:p>
            <a:pPr marL="171450" lvl="0" indent="-171450" algn="l" rtl="0">
              <a:spcBef>
                <a:spcPts val="0"/>
              </a:spcBef>
              <a:spcAft>
                <a:spcPts val="0"/>
              </a:spcAft>
              <a:buFontTx/>
              <a:buChar char="-"/>
            </a:pPr>
            <a:r>
              <a:rPr lang="en-US" dirty="0" err="1"/>
              <a:t>İletişimin</a:t>
            </a:r>
            <a:r>
              <a:rPr lang="en-US" dirty="0"/>
              <a:t> </a:t>
            </a:r>
            <a:r>
              <a:rPr lang="en-US" dirty="0" err="1"/>
              <a:t>ortasında</a:t>
            </a:r>
            <a:r>
              <a:rPr lang="en-US" dirty="0"/>
              <a:t> </a:t>
            </a:r>
            <a:r>
              <a:rPr lang="en-US" dirty="0" err="1"/>
              <a:t>ağ</a:t>
            </a:r>
            <a:r>
              <a:rPr lang="en-US" dirty="0"/>
              <a:t> </a:t>
            </a:r>
            <a:r>
              <a:rPr lang="en-US" dirty="0" err="1"/>
              <a:t>bağlantısı</a:t>
            </a:r>
            <a:r>
              <a:rPr lang="en-US" dirty="0"/>
              <a:t> </a:t>
            </a:r>
            <a:r>
              <a:rPr lang="en-US" dirty="0" err="1"/>
              <a:t>kesilebilir</a:t>
            </a:r>
            <a:r>
              <a:rPr lang="en-US" dirty="0"/>
              <a:t> </a:t>
            </a:r>
            <a:r>
              <a:rPr lang="en-US" dirty="0" err="1"/>
              <a:t>veya</a:t>
            </a:r>
            <a:r>
              <a:rPr lang="en-US" dirty="0"/>
              <a:t> </a:t>
            </a:r>
            <a:r>
              <a:rPr lang="en-US" dirty="0" err="1"/>
              <a:t>JVM'nin</a:t>
            </a:r>
            <a:r>
              <a:rPr lang="en-US" dirty="0"/>
              <a:t> </a:t>
            </a:r>
            <a:r>
              <a:rPr lang="en-US" dirty="0" err="1"/>
              <a:t>belleği</a:t>
            </a:r>
            <a:r>
              <a:rPr lang="en-US" dirty="0"/>
              <a:t> </a:t>
            </a:r>
            <a:r>
              <a:rPr lang="en-US" dirty="0" err="1"/>
              <a:t>dolabilir</a:t>
            </a:r>
            <a:r>
              <a:rPr lang="en-US" dirty="0"/>
              <a:t> vs.</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5910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Exceptionlardan</a:t>
            </a:r>
            <a:r>
              <a:rPr lang="en-US" dirty="0"/>
              <a:t> </a:t>
            </a:r>
            <a:r>
              <a:rPr lang="en-US" dirty="0" err="1"/>
              <a:t>bazıları</a:t>
            </a:r>
            <a:r>
              <a:rPr lang="en-US" dirty="0"/>
              <a:t> </a:t>
            </a:r>
            <a:r>
              <a:rPr lang="en-US" dirty="0" err="1"/>
              <a:t>kullanıcı</a:t>
            </a:r>
            <a:r>
              <a:rPr lang="en-US" dirty="0"/>
              <a:t> </a:t>
            </a:r>
            <a:r>
              <a:rPr lang="en-US" dirty="0" err="1"/>
              <a:t>hatasından</a:t>
            </a:r>
            <a:r>
              <a:rPr lang="en-US" dirty="0"/>
              <a:t>, </a:t>
            </a:r>
            <a:r>
              <a:rPr lang="en-US" dirty="0" err="1"/>
              <a:t>bazıları</a:t>
            </a:r>
            <a:r>
              <a:rPr lang="en-US" dirty="0"/>
              <a:t> </a:t>
            </a:r>
            <a:r>
              <a:rPr lang="en-US" dirty="0" err="1"/>
              <a:t>yazılımcı</a:t>
            </a:r>
            <a:r>
              <a:rPr lang="en-US" dirty="0"/>
              <a:t> </a:t>
            </a:r>
            <a:r>
              <a:rPr lang="en-US" dirty="0" err="1"/>
              <a:t>hatasından</a:t>
            </a:r>
            <a:r>
              <a:rPr lang="en-US" dirty="0"/>
              <a:t> </a:t>
            </a:r>
            <a:r>
              <a:rPr lang="en-US" dirty="0" err="1"/>
              <a:t>bazıları</a:t>
            </a:r>
            <a:r>
              <a:rPr lang="en-US" dirty="0"/>
              <a:t> da </a:t>
            </a:r>
            <a:r>
              <a:rPr lang="en-US" dirty="0" err="1"/>
              <a:t>bir</a:t>
            </a:r>
            <a:r>
              <a:rPr lang="en-US" dirty="0"/>
              <a:t> </a:t>
            </a:r>
            <a:r>
              <a:rPr lang="en-US" dirty="0" err="1"/>
              <a:t>şekilde</a:t>
            </a:r>
            <a:r>
              <a:rPr lang="en-US" dirty="0"/>
              <a:t> </a:t>
            </a:r>
            <a:r>
              <a:rPr lang="en-US" dirty="0" err="1"/>
              <a:t>başarısız</a:t>
            </a:r>
            <a:r>
              <a:rPr lang="en-US" dirty="0"/>
              <a:t> </a:t>
            </a:r>
            <a:r>
              <a:rPr lang="en-US" dirty="0" err="1"/>
              <a:t>olan</a:t>
            </a:r>
            <a:r>
              <a:rPr lang="en-US" dirty="0"/>
              <a:t> </a:t>
            </a:r>
            <a:r>
              <a:rPr lang="en-US" dirty="0" err="1"/>
              <a:t>fiziksel</a:t>
            </a:r>
            <a:r>
              <a:rPr lang="en-US" dirty="0"/>
              <a:t> </a:t>
            </a:r>
            <a:r>
              <a:rPr lang="en-US" dirty="0" err="1"/>
              <a:t>kaynaklardan</a:t>
            </a:r>
            <a:r>
              <a:rPr lang="en-US" dirty="0"/>
              <a:t> </a:t>
            </a:r>
            <a:r>
              <a:rPr lang="en-US" dirty="0" err="1"/>
              <a:t>kaynaklanır</a:t>
            </a:r>
            <a:r>
              <a:rPr lang="en-US" dirty="0"/>
              <a:t>.</a:t>
            </a:r>
          </a:p>
          <a:p>
            <a:pPr marL="171450" lvl="0" indent="-171450" algn="l" rtl="0">
              <a:spcBef>
                <a:spcPts val="0"/>
              </a:spcBef>
              <a:spcAft>
                <a:spcPts val="0"/>
              </a:spcAft>
              <a:buFontTx/>
              <a:buChar char="-"/>
            </a:pPr>
            <a:r>
              <a:rPr lang="en-US" dirty="0" err="1"/>
              <a:t>Bunlara</a:t>
            </a:r>
            <a:r>
              <a:rPr lang="en-US" dirty="0"/>
              <a:t> </a:t>
            </a:r>
            <a:r>
              <a:rPr lang="en-US" dirty="0" err="1"/>
              <a:t>dayanaraktan</a:t>
            </a:r>
            <a:r>
              <a:rPr lang="en-US" dirty="0"/>
              <a:t> </a:t>
            </a:r>
            <a:r>
              <a:rPr lang="en-US" dirty="0" err="1"/>
              <a:t>üç</a:t>
            </a:r>
            <a:r>
              <a:rPr lang="en-US" dirty="0"/>
              <a:t> exception </a:t>
            </a:r>
            <a:r>
              <a:rPr lang="en-US" dirty="0" err="1"/>
              <a:t>türümüz</a:t>
            </a:r>
            <a:r>
              <a:rPr lang="en-US" dirty="0"/>
              <a:t> var.</a:t>
            </a:r>
          </a:p>
          <a:p>
            <a:pPr marL="171450" lvl="0" indent="-171450" algn="l" rtl="0">
              <a:spcBef>
                <a:spcPts val="0"/>
              </a:spcBef>
              <a:spcAft>
                <a:spcPts val="0"/>
              </a:spcAft>
              <a:buFontTx/>
              <a:buChar char="-"/>
            </a:pPr>
            <a:r>
              <a:rPr lang="en-US" dirty="0"/>
              <a:t>Checked exceptions </a:t>
            </a:r>
            <a:r>
              <a:rPr lang="en-US" dirty="0" err="1"/>
              <a:t>yani</a:t>
            </a:r>
            <a:r>
              <a:rPr lang="en-US" dirty="0"/>
              <a:t> </a:t>
            </a:r>
            <a:r>
              <a:rPr lang="en-US" dirty="0" err="1"/>
              <a:t>kontrol</a:t>
            </a:r>
            <a:r>
              <a:rPr lang="en-US" dirty="0"/>
              <a:t> </a:t>
            </a:r>
            <a:r>
              <a:rPr lang="en-US" dirty="0" err="1"/>
              <a:t>edilen</a:t>
            </a:r>
            <a:r>
              <a:rPr lang="en-US" dirty="0"/>
              <a:t> </a:t>
            </a:r>
            <a:r>
              <a:rPr lang="en-US" dirty="0" err="1"/>
              <a:t>istisnalar</a:t>
            </a:r>
            <a:endParaRPr lang="en-US" dirty="0"/>
          </a:p>
          <a:p>
            <a:pPr marL="171450" lvl="0" indent="-171450" algn="l" rtl="0">
              <a:spcBef>
                <a:spcPts val="0"/>
              </a:spcBef>
              <a:spcAft>
                <a:spcPts val="0"/>
              </a:spcAft>
              <a:buFontTx/>
              <a:buChar char="-"/>
            </a:pPr>
            <a:r>
              <a:rPr lang="en-US" dirty="0"/>
              <a:t>Compiler </a:t>
            </a:r>
            <a:r>
              <a:rPr lang="en-US" dirty="0" err="1"/>
              <a:t>yani</a:t>
            </a:r>
            <a:r>
              <a:rPr lang="en-US" dirty="0"/>
              <a:t> </a:t>
            </a:r>
            <a:r>
              <a:rPr lang="en-US" dirty="0" err="1"/>
              <a:t>derleyici</a:t>
            </a:r>
            <a:r>
              <a:rPr lang="en-US" dirty="0"/>
              <a:t> </a:t>
            </a:r>
            <a:r>
              <a:rPr lang="en-US" dirty="0" err="1"/>
              <a:t>tarafından</a:t>
            </a:r>
            <a:r>
              <a:rPr lang="en-US" dirty="0"/>
              <a:t> </a:t>
            </a:r>
            <a:r>
              <a:rPr lang="en-US" dirty="0" err="1"/>
              <a:t>derleme</a:t>
            </a:r>
            <a:r>
              <a:rPr lang="en-US" dirty="0"/>
              <a:t> </a:t>
            </a:r>
            <a:r>
              <a:rPr lang="en-US" dirty="0" err="1"/>
              <a:t>zamanında</a:t>
            </a:r>
            <a:r>
              <a:rPr lang="en-US" dirty="0"/>
              <a:t> </a:t>
            </a:r>
            <a:r>
              <a:rPr lang="en-US" dirty="0" err="1"/>
              <a:t>kontrol</a:t>
            </a:r>
            <a:r>
              <a:rPr lang="en-US" dirty="0"/>
              <a:t> </a:t>
            </a:r>
            <a:r>
              <a:rPr lang="en-US" dirty="0" err="1"/>
              <a:t>edilen</a:t>
            </a:r>
            <a:r>
              <a:rPr lang="en-US" dirty="0"/>
              <a:t>  </a:t>
            </a:r>
            <a:r>
              <a:rPr lang="en-US" dirty="0" err="1"/>
              <a:t>bir</a:t>
            </a:r>
            <a:r>
              <a:rPr lang="en-US" dirty="0"/>
              <a:t> </a:t>
            </a:r>
            <a:r>
              <a:rPr lang="en-US" dirty="0" err="1"/>
              <a:t>exceptiondır</a:t>
            </a:r>
            <a:r>
              <a:rPr lang="en-US" dirty="0"/>
              <a:t>, </a:t>
            </a:r>
            <a:r>
              <a:rPr lang="en-US" dirty="0" err="1"/>
              <a:t>bunlara</a:t>
            </a:r>
            <a:r>
              <a:rPr lang="en-US" dirty="0"/>
              <a:t> </a:t>
            </a:r>
            <a:r>
              <a:rPr lang="en-US" dirty="0" err="1"/>
              <a:t>derleme</a:t>
            </a:r>
            <a:r>
              <a:rPr lang="en-US" dirty="0"/>
              <a:t> </a:t>
            </a:r>
            <a:r>
              <a:rPr lang="en-US" dirty="0" err="1"/>
              <a:t>zamanı</a:t>
            </a:r>
            <a:r>
              <a:rPr lang="en-US" dirty="0"/>
              <a:t> </a:t>
            </a:r>
            <a:r>
              <a:rPr lang="en-US" dirty="0" err="1"/>
              <a:t>istisnaları</a:t>
            </a:r>
            <a:r>
              <a:rPr lang="en-US" dirty="0"/>
              <a:t> </a:t>
            </a:r>
            <a:r>
              <a:rPr lang="en-US" dirty="0" err="1"/>
              <a:t>yani</a:t>
            </a:r>
            <a:r>
              <a:rPr lang="en-US" dirty="0"/>
              <a:t> compile time exceptions da </a:t>
            </a:r>
            <a:r>
              <a:rPr lang="en-US" dirty="0" err="1"/>
              <a:t>denir</a:t>
            </a:r>
            <a:r>
              <a:rPr lang="en-US" dirty="0"/>
              <a:t>. Bu </a:t>
            </a:r>
            <a:r>
              <a:rPr lang="en-US" dirty="0" err="1"/>
              <a:t>exceptionlar</a:t>
            </a:r>
            <a:r>
              <a:rPr lang="en-US" dirty="0"/>
              <a:t> </a:t>
            </a:r>
            <a:r>
              <a:rPr lang="en-US" dirty="0" err="1"/>
              <a:t>basitçe</a:t>
            </a:r>
            <a:r>
              <a:rPr lang="en-US" dirty="0"/>
              <a:t> </a:t>
            </a:r>
            <a:r>
              <a:rPr lang="en-US" dirty="0" err="1"/>
              <a:t>göz</a:t>
            </a:r>
            <a:r>
              <a:rPr lang="en-US" dirty="0"/>
              <a:t> </a:t>
            </a:r>
            <a:r>
              <a:rPr lang="en-US" dirty="0" err="1"/>
              <a:t>ardı</a:t>
            </a:r>
            <a:r>
              <a:rPr lang="en-US" dirty="0"/>
              <a:t> </a:t>
            </a:r>
            <a:r>
              <a:rPr lang="en-US" dirty="0" err="1"/>
              <a:t>edilemez</a:t>
            </a:r>
            <a:r>
              <a:rPr lang="en-US" dirty="0"/>
              <a:t>, </a:t>
            </a:r>
            <a:r>
              <a:rPr lang="en-US" dirty="0" err="1"/>
              <a:t>yazılımcı</a:t>
            </a:r>
            <a:r>
              <a:rPr lang="en-US" dirty="0"/>
              <a:t> </a:t>
            </a:r>
            <a:r>
              <a:rPr lang="en-US" dirty="0" err="1"/>
              <a:t>bu</a:t>
            </a:r>
            <a:r>
              <a:rPr lang="en-US" dirty="0"/>
              <a:t> </a:t>
            </a:r>
            <a:r>
              <a:rPr lang="en-US" dirty="0" err="1"/>
              <a:t>exceptionları</a:t>
            </a:r>
            <a:r>
              <a:rPr lang="en-US" dirty="0"/>
              <a:t> handle </a:t>
            </a:r>
            <a:r>
              <a:rPr lang="en-US" dirty="0" err="1"/>
              <a:t>etmesi</a:t>
            </a:r>
            <a:r>
              <a:rPr lang="en-US" dirty="0"/>
              <a:t> </a:t>
            </a:r>
            <a:r>
              <a:rPr lang="en-US" dirty="0" err="1"/>
              <a:t>gerekir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9579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Denetlenmeyen</a:t>
            </a:r>
            <a:r>
              <a:rPr lang="en-US" dirty="0"/>
              <a:t> </a:t>
            </a:r>
            <a:r>
              <a:rPr lang="en-US" dirty="0" err="1"/>
              <a:t>istisna</a:t>
            </a:r>
            <a:r>
              <a:rPr lang="en-US" dirty="0"/>
              <a:t> </a:t>
            </a:r>
            <a:r>
              <a:rPr lang="en-US" dirty="0" err="1"/>
              <a:t>yürütme</a:t>
            </a:r>
            <a:r>
              <a:rPr lang="en-US" dirty="0"/>
              <a:t> </a:t>
            </a:r>
            <a:r>
              <a:rPr lang="en-US" dirty="0" err="1"/>
              <a:t>yani</a:t>
            </a:r>
            <a:r>
              <a:rPr lang="en-US" dirty="0"/>
              <a:t> execution </a:t>
            </a:r>
            <a:r>
              <a:rPr lang="en-US" dirty="0" err="1"/>
              <a:t>sırasında</a:t>
            </a:r>
            <a:r>
              <a:rPr lang="en-US" dirty="0"/>
              <a:t> </a:t>
            </a:r>
            <a:r>
              <a:rPr lang="en-US" dirty="0" err="1"/>
              <a:t>oluşan</a:t>
            </a:r>
            <a:r>
              <a:rPr lang="en-US" dirty="0"/>
              <a:t> </a:t>
            </a:r>
            <a:r>
              <a:rPr lang="en-US" dirty="0" err="1"/>
              <a:t>bir</a:t>
            </a:r>
            <a:r>
              <a:rPr lang="en-US" dirty="0"/>
              <a:t> </a:t>
            </a:r>
            <a:r>
              <a:rPr lang="en-US" dirty="0" err="1"/>
              <a:t>exceptiondır</a:t>
            </a:r>
            <a:r>
              <a:rPr lang="en-US" dirty="0"/>
              <a:t>. </a:t>
            </a:r>
            <a:r>
              <a:rPr lang="en-US" dirty="0" err="1"/>
              <a:t>Bunlar</a:t>
            </a:r>
            <a:r>
              <a:rPr lang="en-US" dirty="0"/>
              <a:t> </a:t>
            </a:r>
            <a:r>
              <a:rPr lang="en-US" dirty="0" err="1"/>
              <a:t>ayrıca</a:t>
            </a:r>
            <a:r>
              <a:rPr lang="en-US" dirty="0"/>
              <a:t> runtime exception </a:t>
            </a:r>
            <a:r>
              <a:rPr lang="en-US" dirty="0" err="1"/>
              <a:t>çalışma</a:t>
            </a:r>
            <a:r>
              <a:rPr lang="en-US" dirty="0"/>
              <a:t> </a:t>
            </a:r>
            <a:r>
              <a:rPr lang="en-US" dirty="0" err="1"/>
              <a:t>zamanı</a:t>
            </a:r>
            <a:r>
              <a:rPr lang="en-US" dirty="0"/>
              <a:t> </a:t>
            </a:r>
            <a:r>
              <a:rPr lang="en-US" dirty="0" err="1"/>
              <a:t>istisnaları</a:t>
            </a:r>
            <a:r>
              <a:rPr lang="en-US" dirty="0"/>
              <a:t> </a:t>
            </a:r>
            <a:r>
              <a:rPr lang="en-US" dirty="0" err="1"/>
              <a:t>olarak</a:t>
            </a:r>
            <a:r>
              <a:rPr lang="en-US" dirty="0"/>
              <a:t> da </a:t>
            </a:r>
            <a:r>
              <a:rPr lang="en-US" dirty="0" err="1"/>
              <a:t>adlandırılır</a:t>
            </a:r>
            <a:r>
              <a:rPr lang="en-US" dirty="0"/>
              <a:t>. </a:t>
            </a:r>
            <a:r>
              <a:rPr lang="en-US" dirty="0" err="1"/>
              <a:t>Bunlar</a:t>
            </a:r>
            <a:r>
              <a:rPr lang="en-US" dirty="0"/>
              <a:t>, </a:t>
            </a:r>
            <a:r>
              <a:rPr lang="en-US" dirty="0" err="1"/>
              <a:t>mantık</a:t>
            </a:r>
            <a:r>
              <a:rPr lang="en-US" dirty="0"/>
              <a:t> </a:t>
            </a:r>
            <a:r>
              <a:rPr lang="en-US" dirty="0" err="1"/>
              <a:t>hataları</a:t>
            </a:r>
            <a:r>
              <a:rPr lang="en-US" dirty="0"/>
              <a:t> </a:t>
            </a:r>
            <a:r>
              <a:rPr lang="en-US" dirty="0" err="1"/>
              <a:t>veya</a:t>
            </a:r>
            <a:r>
              <a:rPr lang="en-US" dirty="0"/>
              <a:t> </a:t>
            </a:r>
            <a:r>
              <a:rPr lang="en-US" dirty="0" err="1"/>
              <a:t>bir</a:t>
            </a:r>
            <a:r>
              <a:rPr lang="en-US" dirty="0"/>
              <a:t> </a:t>
            </a:r>
            <a:r>
              <a:rPr lang="en-US" dirty="0" err="1"/>
              <a:t>API'nin</a:t>
            </a:r>
            <a:r>
              <a:rPr lang="en-US" dirty="0"/>
              <a:t> </a:t>
            </a:r>
            <a:r>
              <a:rPr lang="en-US" dirty="0" err="1"/>
              <a:t>uygunsuz</a:t>
            </a:r>
            <a:r>
              <a:rPr lang="en-US" dirty="0"/>
              <a:t> </a:t>
            </a:r>
            <a:r>
              <a:rPr lang="en-US" dirty="0" err="1"/>
              <a:t>kullanımı</a:t>
            </a:r>
            <a:r>
              <a:rPr lang="en-US" dirty="0"/>
              <a:t> </a:t>
            </a:r>
            <a:r>
              <a:rPr lang="en-US" dirty="0" err="1"/>
              <a:t>gibi</a:t>
            </a:r>
            <a:r>
              <a:rPr lang="en-US" dirty="0"/>
              <a:t> </a:t>
            </a:r>
            <a:r>
              <a:rPr lang="en-US" dirty="0" err="1"/>
              <a:t>programlama</a:t>
            </a:r>
            <a:r>
              <a:rPr lang="en-US" dirty="0"/>
              <a:t> </a:t>
            </a:r>
            <a:r>
              <a:rPr lang="en-US" dirty="0" err="1"/>
              <a:t>hatalarını</a:t>
            </a:r>
            <a:r>
              <a:rPr lang="en-US" dirty="0"/>
              <a:t> </a:t>
            </a:r>
            <a:r>
              <a:rPr lang="en-US" dirty="0" err="1"/>
              <a:t>içerir</a:t>
            </a:r>
            <a:r>
              <a:rPr lang="en-US" dirty="0"/>
              <a:t>. Compile </a:t>
            </a:r>
            <a:r>
              <a:rPr lang="en-US" dirty="0" err="1"/>
              <a:t>sırasında</a:t>
            </a:r>
            <a:r>
              <a:rPr lang="en-US" dirty="0"/>
              <a:t> </a:t>
            </a:r>
            <a:r>
              <a:rPr lang="en-US" dirty="0" err="1"/>
              <a:t>bu</a:t>
            </a:r>
            <a:r>
              <a:rPr lang="en-US" dirty="0"/>
              <a:t> </a:t>
            </a:r>
            <a:r>
              <a:rPr lang="en-US" dirty="0" err="1"/>
              <a:t>exceptionlar</a:t>
            </a:r>
            <a:r>
              <a:rPr lang="en-US" dirty="0"/>
              <a:t> </a:t>
            </a:r>
            <a:r>
              <a:rPr lang="en-US" dirty="0" err="1"/>
              <a:t>dikkate</a:t>
            </a:r>
            <a:r>
              <a:rPr lang="en-US" dirty="0"/>
              <a:t> </a:t>
            </a:r>
            <a:r>
              <a:rPr lang="en-US" dirty="0" err="1"/>
              <a:t>alınmaz</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942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3) </a:t>
            </a:r>
            <a:r>
              <a:rPr lang="en-US" dirty="0" err="1"/>
              <a:t>Hatalar</a:t>
            </a:r>
            <a:r>
              <a:rPr lang="en-US" dirty="0"/>
              <a:t> - </a:t>
            </a:r>
            <a:r>
              <a:rPr lang="en-US" dirty="0" err="1"/>
              <a:t>Bunlar</a:t>
            </a:r>
            <a:r>
              <a:rPr lang="en-US" dirty="0"/>
              <a:t> </a:t>
            </a:r>
            <a:r>
              <a:rPr lang="en-US" dirty="0" err="1"/>
              <a:t>kesinlikle</a:t>
            </a:r>
            <a:r>
              <a:rPr lang="en-US" dirty="0"/>
              <a:t> exception </a:t>
            </a:r>
            <a:r>
              <a:rPr lang="en-US" dirty="0" err="1"/>
              <a:t>değildir</a:t>
            </a:r>
            <a:r>
              <a:rPr lang="en-US" dirty="0"/>
              <a:t>, </a:t>
            </a:r>
            <a:r>
              <a:rPr lang="en-US" dirty="0" err="1"/>
              <a:t>kullanıcının</a:t>
            </a:r>
            <a:r>
              <a:rPr lang="en-US" dirty="0"/>
              <a:t> </a:t>
            </a:r>
            <a:r>
              <a:rPr lang="en-US" dirty="0" err="1"/>
              <a:t>veya</a:t>
            </a:r>
            <a:r>
              <a:rPr lang="en-US" dirty="0"/>
              <a:t> </a:t>
            </a:r>
            <a:r>
              <a:rPr lang="en-US" dirty="0" err="1"/>
              <a:t>yazılımcının</a:t>
            </a:r>
            <a:r>
              <a:rPr lang="en-US" dirty="0"/>
              <a:t> </a:t>
            </a:r>
            <a:r>
              <a:rPr lang="en-US" dirty="0" err="1"/>
              <a:t>kontrolü</a:t>
            </a:r>
            <a:r>
              <a:rPr lang="en-US" dirty="0"/>
              <a:t> </a:t>
            </a:r>
            <a:r>
              <a:rPr lang="en-US" dirty="0" err="1"/>
              <a:t>dışında</a:t>
            </a:r>
            <a:r>
              <a:rPr lang="en-US" dirty="0"/>
              <a:t> </a:t>
            </a:r>
            <a:r>
              <a:rPr lang="en-US" dirty="0" err="1"/>
              <a:t>ortaya</a:t>
            </a:r>
            <a:r>
              <a:rPr lang="en-US" dirty="0"/>
              <a:t> </a:t>
            </a:r>
            <a:r>
              <a:rPr lang="en-US" dirty="0" err="1"/>
              <a:t>çıkan</a:t>
            </a:r>
            <a:r>
              <a:rPr lang="en-US" dirty="0"/>
              <a:t> </a:t>
            </a:r>
            <a:r>
              <a:rPr lang="en-US" dirty="0" err="1"/>
              <a:t>problemlerdir</a:t>
            </a:r>
            <a:r>
              <a:rPr lang="en-US" dirty="0"/>
              <a:t>. </a:t>
            </a:r>
            <a:r>
              <a:rPr lang="en-US" dirty="0" err="1"/>
              <a:t>Errorlar</a:t>
            </a:r>
            <a:r>
              <a:rPr lang="en-US" dirty="0"/>
              <a:t> </a:t>
            </a:r>
            <a:r>
              <a:rPr lang="en-US" dirty="0" err="1"/>
              <a:t>hakkında</a:t>
            </a:r>
            <a:r>
              <a:rPr lang="en-US" dirty="0"/>
              <a:t> </a:t>
            </a:r>
            <a:r>
              <a:rPr lang="en-US" dirty="0" err="1"/>
              <a:t>nadiren</a:t>
            </a:r>
            <a:r>
              <a:rPr lang="en-US" dirty="0"/>
              <a:t> </a:t>
            </a:r>
            <a:r>
              <a:rPr lang="en-US" dirty="0" err="1"/>
              <a:t>bir</a:t>
            </a:r>
            <a:r>
              <a:rPr lang="en-US" dirty="0"/>
              <a:t> </a:t>
            </a:r>
            <a:r>
              <a:rPr lang="en-US" dirty="0" err="1"/>
              <a:t>şey</a:t>
            </a:r>
            <a:r>
              <a:rPr lang="en-US" dirty="0"/>
              <a:t> </a:t>
            </a:r>
            <a:r>
              <a:rPr lang="en-US" dirty="0" err="1"/>
              <a:t>yapabileceğimiz</a:t>
            </a:r>
            <a:r>
              <a:rPr lang="en-US" dirty="0"/>
              <a:t> </a:t>
            </a:r>
            <a:r>
              <a:rPr lang="en-US" dirty="0" err="1"/>
              <a:t>için</a:t>
            </a:r>
            <a:r>
              <a:rPr lang="en-US" dirty="0"/>
              <a:t>, </a:t>
            </a:r>
            <a:r>
              <a:rPr lang="en-US" dirty="0" err="1"/>
              <a:t>kodda</a:t>
            </a:r>
            <a:r>
              <a:rPr lang="en-US" dirty="0"/>
              <a:t> </a:t>
            </a:r>
            <a:r>
              <a:rPr lang="en-US" dirty="0" err="1"/>
              <a:t>hatalar</a:t>
            </a:r>
            <a:r>
              <a:rPr lang="en-US" dirty="0"/>
              <a:t> </a:t>
            </a:r>
            <a:r>
              <a:rPr lang="en-US" dirty="0" err="1"/>
              <a:t>genellikle</a:t>
            </a:r>
            <a:r>
              <a:rPr lang="en-US" dirty="0"/>
              <a:t> yok </a:t>
            </a:r>
            <a:r>
              <a:rPr lang="en-US" dirty="0" err="1"/>
              <a:t>sayılabilir</a:t>
            </a:r>
            <a:r>
              <a:rPr lang="en-US" dirty="0"/>
              <a:t>. </a:t>
            </a:r>
            <a:r>
              <a:rPr lang="en-US" dirty="0" err="1"/>
              <a:t>Örneğin</a:t>
            </a:r>
            <a:r>
              <a:rPr lang="en-US" dirty="0"/>
              <a:t> stack overflow </a:t>
            </a:r>
            <a:r>
              <a:rPr lang="en-US" dirty="0" err="1"/>
              <a:t>meydana</a:t>
            </a:r>
            <a:r>
              <a:rPr lang="en-US" dirty="0"/>
              <a:t> </a:t>
            </a:r>
            <a:r>
              <a:rPr lang="en-US" dirty="0" err="1"/>
              <a:t>gelirse</a:t>
            </a:r>
            <a:r>
              <a:rPr lang="en-US" dirty="0"/>
              <a:t>, </a:t>
            </a:r>
            <a:r>
              <a:rPr lang="en-US" dirty="0" err="1"/>
              <a:t>bir</a:t>
            </a:r>
            <a:r>
              <a:rPr lang="en-US" dirty="0"/>
              <a:t> error </a:t>
            </a:r>
            <a:r>
              <a:rPr lang="en-US" dirty="0" err="1"/>
              <a:t>ortaya</a:t>
            </a:r>
            <a:r>
              <a:rPr lang="en-US" dirty="0"/>
              <a:t> </a:t>
            </a:r>
            <a:r>
              <a:rPr lang="en-US" dirty="0" err="1"/>
              <a:t>çıkar</a:t>
            </a:r>
            <a:r>
              <a:rPr lang="en-US" dirty="0"/>
              <a:t>. </a:t>
            </a:r>
            <a:r>
              <a:rPr lang="en-US" dirty="0" err="1"/>
              <a:t>Bunlar</a:t>
            </a:r>
            <a:r>
              <a:rPr lang="en-US" dirty="0"/>
              <a:t> da compile  </a:t>
            </a:r>
            <a:r>
              <a:rPr lang="en-US" dirty="0" err="1"/>
              <a:t>esnasında</a:t>
            </a:r>
            <a:r>
              <a:rPr lang="en-US" dirty="0"/>
              <a:t> da </a:t>
            </a:r>
            <a:r>
              <a:rPr lang="en-US" dirty="0" err="1"/>
              <a:t>göz</a:t>
            </a:r>
            <a:r>
              <a:rPr lang="en-US" dirty="0"/>
              <a:t> </a:t>
            </a:r>
            <a:r>
              <a:rPr lang="en-US" dirty="0" err="1"/>
              <a:t>ardı</a:t>
            </a:r>
            <a:r>
              <a:rPr lang="en-US" dirty="0"/>
              <a:t> </a:t>
            </a:r>
            <a:r>
              <a:rPr lang="en-US" dirty="0" err="1"/>
              <a:t>edilirler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455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38532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22137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92493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50720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5878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method, try </a:t>
            </a:r>
            <a:r>
              <a:rPr lang="en-US" dirty="0" err="1"/>
              <a:t>ve</a:t>
            </a:r>
            <a:r>
              <a:rPr lang="en-US" dirty="0"/>
              <a:t> catch </a:t>
            </a:r>
            <a:r>
              <a:rPr lang="en-US" dirty="0" err="1"/>
              <a:t>anahtar</a:t>
            </a:r>
            <a:r>
              <a:rPr lang="en-US" dirty="0"/>
              <a:t> </a:t>
            </a:r>
            <a:r>
              <a:rPr lang="en-US" dirty="0" err="1"/>
              <a:t>sözcüklerinin</a:t>
            </a:r>
            <a:r>
              <a:rPr lang="en-US" dirty="0"/>
              <a:t> </a:t>
            </a:r>
            <a:r>
              <a:rPr lang="en-US" dirty="0" err="1"/>
              <a:t>birleşimini</a:t>
            </a:r>
            <a:r>
              <a:rPr lang="en-US" dirty="0"/>
              <a:t> </a:t>
            </a:r>
            <a:r>
              <a:rPr lang="en-US" dirty="0" err="1"/>
              <a:t>kullanarak</a:t>
            </a:r>
            <a:r>
              <a:rPr lang="en-US" dirty="0"/>
              <a:t> </a:t>
            </a:r>
            <a:r>
              <a:rPr lang="en-US" dirty="0" err="1"/>
              <a:t>bir</a:t>
            </a:r>
            <a:r>
              <a:rPr lang="en-US" dirty="0"/>
              <a:t> exception </a:t>
            </a:r>
            <a:r>
              <a:rPr lang="en-US" dirty="0" err="1"/>
              <a:t>yakayalabilir</a:t>
            </a:r>
            <a:r>
              <a:rPr lang="en-US" dirty="0"/>
              <a:t>.</a:t>
            </a:r>
          </a:p>
          <a:p>
            <a:pPr marL="171450" lvl="0" indent="-171450" algn="l" rtl="0">
              <a:spcBef>
                <a:spcPts val="0"/>
              </a:spcBef>
              <a:spcAft>
                <a:spcPts val="0"/>
              </a:spcAft>
              <a:buFontTx/>
              <a:buChar char="-"/>
            </a:pPr>
            <a:r>
              <a:rPr lang="en-US" dirty="0"/>
              <a:t>Bir exception </a:t>
            </a:r>
            <a:r>
              <a:rPr lang="en-US" dirty="0" err="1"/>
              <a:t>oluşturabilecek</a:t>
            </a:r>
            <a:r>
              <a:rPr lang="en-US" dirty="0"/>
              <a:t> </a:t>
            </a:r>
            <a:r>
              <a:rPr lang="en-US" dirty="0" err="1"/>
              <a:t>kodun</a:t>
            </a:r>
            <a:r>
              <a:rPr lang="en-US" dirty="0"/>
              <a:t> </a:t>
            </a:r>
            <a:r>
              <a:rPr lang="en-US" dirty="0" err="1"/>
              <a:t>etrafına</a:t>
            </a:r>
            <a:r>
              <a:rPr lang="en-US" dirty="0"/>
              <a:t> </a:t>
            </a:r>
            <a:r>
              <a:rPr lang="en-US" dirty="0" err="1"/>
              <a:t>bir</a:t>
            </a:r>
            <a:r>
              <a:rPr lang="en-US" dirty="0"/>
              <a:t> try/catch </a:t>
            </a:r>
            <a:r>
              <a:rPr lang="en-US" dirty="0" err="1"/>
              <a:t>bloğu</a:t>
            </a:r>
            <a:r>
              <a:rPr lang="en-US" dirty="0"/>
              <a:t> </a:t>
            </a:r>
            <a:r>
              <a:rPr lang="en-US" dirty="0" err="1"/>
              <a:t>yerleştirilir</a:t>
            </a:r>
            <a:r>
              <a:rPr lang="en-US" dirty="0"/>
              <a:t>.</a:t>
            </a:r>
          </a:p>
          <a:p>
            <a:pPr marL="171450" lvl="0" indent="-171450" algn="l" rtl="0">
              <a:spcBef>
                <a:spcPts val="0"/>
              </a:spcBef>
              <a:spcAft>
                <a:spcPts val="0"/>
              </a:spcAft>
              <a:buFontTx/>
              <a:buChar char="-"/>
            </a:pPr>
            <a:r>
              <a:rPr lang="en-US" dirty="0"/>
              <a:t>Bir try/catch </a:t>
            </a:r>
            <a:r>
              <a:rPr lang="en-US" dirty="0" err="1"/>
              <a:t>bloğu</a:t>
            </a:r>
            <a:r>
              <a:rPr lang="en-US" dirty="0"/>
              <a:t> </a:t>
            </a:r>
            <a:r>
              <a:rPr lang="en-US" dirty="0" err="1"/>
              <a:t>içindeki</a:t>
            </a:r>
            <a:r>
              <a:rPr lang="en-US" dirty="0"/>
              <a:t> </a:t>
            </a:r>
            <a:r>
              <a:rPr lang="en-US" dirty="0" err="1"/>
              <a:t>kod</a:t>
            </a:r>
            <a:r>
              <a:rPr lang="en-US" dirty="0"/>
              <a:t>, </a:t>
            </a:r>
            <a:r>
              <a:rPr lang="en-US" dirty="0" err="1"/>
              <a:t>korumalı</a:t>
            </a:r>
            <a:r>
              <a:rPr lang="en-US" dirty="0"/>
              <a:t> </a:t>
            </a:r>
            <a:r>
              <a:rPr lang="en-US" dirty="0" err="1"/>
              <a:t>kod</a:t>
            </a:r>
            <a:r>
              <a:rPr lang="en-US" dirty="0"/>
              <a:t> </a:t>
            </a:r>
            <a:r>
              <a:rPr lang="en-US" dirty="0" err="1"/>
              <a:t>olarak</a:t>
            </a:r>
            <a:r>
              <a:rPr lang="en-US" dirty="0"/>
              <a:t> </a:t>
            </a:r>
            <a:r>
              <a:rPr lang="en-US" dirty="0" err="1"/>
              <a:t>adlandırılır</a:t>
            </a:r>
            <a:r>
              <a:rPr lang="en-US" dirty="0"/>
              <a:t>.</a:t>
            </a:r>
          </a:p>
          <a:p>
            <a:pPr marL="171450" lvl="0" indent="-171450" algn="l" rtl="0">
              <a:spcBef>
                <a:spcPts val="0"/>
              </a:spcBef>
              <a:spcAft>
                <a:spcPts val="0"/>
              </a:spcAft>
              <a:buFontTx/>
              <a:buChar char="-"/>
            </a:pPr>
            <a:r>
              <a:rPr lang="en-US" dirty="0" err="1"/>
              <a:t>kod</a:t>
            </a:r>
            <a:r>
              <a:rPr lang="en-US" dirty="0"/>
              <a:t>!</a:t>
            </a:r>
          </a:p>
          <a:p>
            <a:pPr marL="171450" lvl="0" indent="-171450" algn="l" rtl="0">
              <a:spcBef>
                <a:spcPts val="0"/>
              </a:spcBef>
              <a:spcAft>
                <a:spcPts val="0"/>
              </a:spcAft>
              <a:buFontTx/>
              <a:buChar char="-"/>
            </a:pPr>
            <a:r>
              <a:rPr lang="en-US" dirty="0" err="1"/>
              <a:t>Birden</a:t>
            </a:r>
            <a:r>
              <a:rPr lang="en-US" dirty="0"/>
              <a:t> </a:t>
            </a:r>
            <a:r>
              <a:rPr lang="en-US" dirty="0" err="1"/>
              <a:t>fazla</a:t>
            </a:r>
            <a:r>
              <a:rPr lang="en-US" dirty="0"/>
              <a:t> catch </a:t>
            </a:r>
            <a:r>
              <a:rPr lang="en-US" dirty="0" err="1"/>
              <a:t>blokları</a:t>
            </a:r>
            <a:r>
              <a:rPr lang="en-US" dirty="0"/>
              <a:t> </a:t>
            </a:r>
            <a:r>
              <a:rPr lang="en-US" dirty="0" err="1"/>
              <a:t>kullanılabilir</a:t>
            </a:r>
            <a:r>
              <a:rPr lang="en-US" dirty="0"/>
              <a:t>.</a:t>
            </a:r>
          </a:p>
          <a:p>
            <a:pPr marL="171450" lvl="0" indent="-171450" algn="l" rtl="0">
              <a:spcBef>
                <a:spcPts val="0"/>
              </a:spcBef>
              <a:spcAft>
                <a:spcPts val="0"/>
              </a:spcAft>
              <a:buFontTx/>
              <a:buChar char="-"/>
            </a:pPr>
            <a:r>
              <a:rPr lang="en-US" dirty="0" err="1"/>
              <a:t>Birden</a:t>
            </a:r>
            <a:r>
              <a:rPr lang="en-US" dirty="0"/>
              <a:t> </a:t>
            </a:r>
            <a:r>
              <a:rPr lang="en-US" dirty="0" err="1"/>
              <a:t>çok</a:t>
            </a:r>
            <a:r>
              <a:rPr lang="en-US" dirty="0"/>
              <a:t> exception </a:t>
            </a:r>
            <a:r>
              <a:rPr lang="en-US" dirty="0" err="1"/>
              <a:t>türünü</a:t>
            </a:r>
            <a:r>
              <a:rPr lang="en-US" dirty="0"/>
              <a:t> </a:t>
            </a:r>
            <a:r>
              <a:rPr lang="en-US" dirty="0" err="1"/>
              <a:t>yakalamak</a:t>
            </a:r>
            <a:r>
              <a:rPr lang="en-US" dirty="0"/>
              <a:t> </a:t>
            </a:r>
            <a:r>
              <a:rPr lang="en-US" dirty="0" err="1"/>
              <a:t>için</a:t>
            </a:r>
            <a:r>
              <a:rPr lang="en-US" dirty="0"/>
              <a:t> </a:t>
            </a:r>
            <a:r>
              <a:rPr lang="en-US" dirty="0" err="1"/>
              <a:t>tabii</a:t>
            </a:r>
            <a:r>
              <a:rPr lang="en-US" dirty="0"/>
              <a:t> ki</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2823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a:t>
            </a:r>
            <a:r>
              <a:rPr lang="en-US" dirty="0" err="1"/>
              <a:t>metot</a:t>
            </a:r>
            <a:r>
              <a:rPr lang="en-US" dirty="0"/>
              <a:t> checked </a:t>
            </a:r>
            <a:r>
              <a:rPr lang="en-US" dirty="0" err="1"/>
              <a:t>bir</a:t>
            </a:r>
            <a:r>
              <a:rPr lang="en-US" dirty="0"/>
              <a:t> exception handle </a:t>
            </a:r>
            <a:r>
              <a:rPr lang="en-US" dirty="0" err="1"/>
              <a:t>etmezse</a:t>
            </a:r>
            <a:r>
              <a:rPr lang="en-US" dirty="0"/>
              <a:t>, </a:t>
            </a:r>
            <a:r>
              <a:rPr lang="en-US" dirty="0" err="1"/>
              <a:t>bunu</a:t>
            </a:r>
            <a:r>
              <a:rPr lang="en-US" dirty="0"/>
              <a:t> throws </a:t>
            </a:r>
            <a:r>
              <a:rPr lang="en-US" dirty="0" err="1"/>
              <a:t>anahtar</a:t>
            </a:r>
            <a:r>
              <a:rPr lang="en-US" dirty="0"/>
              <a:t> </a:t>
            </a:r>
            <a:r>
              <a:rPr lang="en-US" dirty="0" err="1"/>
              <a:t>sözcüğünü</a:t>
            </a:r>
            <a:r>
              <a:rPr lang="en-US" dirty="0"/>
              <a:t> </a:t>
            </a:r>
            <a:r>
              <a:rPr lang="en-US" dirty="0" err="1"/>
              <a:t>kullanarak</a:t>
            </a:r>
            <a:r>
              <a:rPr lang="en-US" dirty="0"/>
              <a:t> declare </a:t>
            </a:r>
            <a:r>
              <a:rPr lang="en-US" dirty="0" err="1"/>
              <a:t>etmelidir</a:t>
            </a:r>
            <a:r>
              <a:rPr lang="en-US" dirty="0"/>
              <a:t>.</a:t>
            </a:r>
          </a:p>
          <a:p>
            <a:pPr marL="171450" lvl="0" indent="-171450" algn="l" rtl="0">
              <a:spcBef>
                <a:spcPts val="0"/>
              </a:spcBef>
              <a:spcAft>
                <a:spcPts val="0"/>
              </a:spcAft>
              <a:buFontTx/>
              <a:buChar char="-"/>
            </a:pPr>
            <a:r>
              <a:rPr lang="en-US" dirty="0"/>
              <a:t>throws </a:t>
            </a:r>
            <a:r>
              <a:rPr lang="en-US" dirty="0" err="1"/>
              <a:t>anahtar</a:t>
            </a:r>
            <a:r>
              <a:rPr lang="en-US" dirty="0"/>
              <a:t> </a:t>
            </a:r>
            <a:r>
              <a:rPr lang="en-US" dirty="0" err="1"/>
              <a:t>sözcüğü</a:t>
            </a:r>
            <a:r>
              <a:rPr lang="en-US" dirty="0"/>
              <a:t>, </a:t>
            </a:r>
            <a:r>
              <a:rPr lang="en-US" dirty="0" err="1"/>
              <a:t>bir</a:t>
            </a:r>
            <a:r>
              <a:rPr lang="en-US" dirty="0"/>
              <a:t> </a:t>
            </a:r>
            <a:r>
              <a:rPr lang="en-US" dirty="0" err="1"/>
              <a:t>metodun</a:t>
            </a:r>
            <a:r>
              <a:rPr lang="en-US" dirty="0"/>
              <a:t> </a:t>
            </a:r>
            <a:r>
              <a:rPr lang="en-US" dirty="0" err="1"/>
              <a:t>imzasının</a:t>
            </a:r>
            <a:r>
              <a:rPr lang="en-US" dirty="0"/>
              <a:t> </a:t>
            </a:r>
            <a:r>
              <a:rPr lang="en-US" dirty="0" err="1"/>
              <a:t>sonunda</a:t>
            </a:r>
            <a:r>
              <a:rPr lang="en-US" dirty="0"/>
              <a:t> </a:t>
            </a:r>
            <a:r>
              <a:rPr lang="en-US" dirty="0" err="1"/>
              <a:t>görünür</a:t>
            </a:r>
            <a:r>
              <a:rPr lang="en-US" dirty="0"/>
              <a:t>.</a:t>
            </a:r>
          </a:p>
          <a:p>
            <a:pPr marL="171450" lvl="0" indent="-171450" algn="l" rtl="0">
              <a:spcBef>
                <a:spcPts val="0"/>
              </a:spcBef>
              <a:spcAft>
                <a:spcPts val="0"/>
              </a:spcAft>
              <a:buFontTx/>
              <a:buChar char="-"/>
            </a:pPr>
            <a:r>
              <a:rPr lang="en-US" dirty="0"/>
              <a:t>Throw </a:t>
            </a:r>
            <a:r>
              <a:rPr lang="en-US" dirty="0" err="1"/>
              <a:t>anahtar</a:t>
            </a:r>
            <a:r>
              <a:rPr lang="en-US" dirty="0"/>
              <a:t> </a:t>
            </a:r>
            <a:r>
              <a:rPr lang="en-US" dirty="0" err="1"/>
              <a:t>kelimesini</a:t>
            </a:r>
            <a:r>
              <a:rPr lang="en-US" dirty="0"/>
              <a:t> </a:t>
            </a:r>
            <a:r>
              <a:rPr lang="en-US" dirty="0" err="1"/>
              <a:t>kullanarak</a:t>
            </a:r>
            <a:r>
              <a:rPr lang="en-US" dirty="0"/>
              <a:t>, yeni </a:t>
            </a:r>
            <a:r>
              <a:rPr lang="en-US" dirty="0" err="1"/>
              <a:t>oluşturulmuş</a:t>
            </a:r>
            <a:r>
              <a:rPr lang="en-US" dirty="0"/>
              <a:t> </a:t>
            </a:r>
            <a:r>
              <a:rPr lang="en-US" dirty="0" err="1"/>
              <a:t>bir</a:t>
            </a:r>
            <a:r>
              <a:rPr lang="en-US" dirty="0"/>
              <a:t> exception </a:t>
            </a:r>
            <a:r>
              <a:rPr lang="en-US" dirty="0" err="1"/>
              <a:t>veya</a:t>
            </a:r>
            <a:r>
              <a:rPr lang="en-US" dirty="0"/>
              <a:t> </a:t>
            </a:r>
            <a:r>
              <a:rPr lang="en-US" dirty="0" err="1"/>
              <a:t>daha</a:t>
            </a:r>
            <a:r>
              <a:rPr lang="en-US" dirty="0"/>
              <a:t> </a:t>
            </a:r>
            <a:r>
              <a:rPr lang="en-US" dirty="0" err="1"/>
              <a:t>önce</a:t>
            </a:r>
            <a:r>
              <a:rPr lang="en-US" dirty="0"/>
              <a:t> </a:t>
            </a:r>
            <a:r>
              <a:rPr lang="en-US" dirty="0" err="1"/>
              <a:t>yakaladığımız</a:t>
            </a:r>
            <a:r>
              <a:rPr lang="en-US" dirty="0"/>
              <a:t> </a:t>
            </a:r>
            <a:r>
              <a:rPr lang="en-US" dirty="0" err="1"/>
              <a:t>bir</a:t>
            </a:r>
            <a:r>
              <a:rPr lang="en-US" dirty="0"/>
              <a:t> </a:t>
            </a:r>
            <a:r>
              <a:rPr lang="en-US" dirty="0" err="1"/>
              <a:t>exceptionı</a:t>
            </a:r>
            <a:r>
              <a:rPr lang="en-US" dirty="0"/>
              <a:t> </a:t>
            </a:r>
            <a:r>
              <a:rPr lang="en-US" dirty="0" err="1"/>
              <a:t>atabiliriz</a:t>
            </a:r>
            <a:r>
              <a:rPr lang="en-US" dirty="0"/>
              <a:t>/</a:t>
            </a:r>
            <a:r>
              <a:rPr lang="en-US" dirty="0" err="1"/>
              <a:t>fırlatabiliriz</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81576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err="1"/>
              <a:t>Kendi</a:t>
            </a:r>
            <a:r>
              <a:rPr lang="en-US" dirty="0"/>
              <a:t> </a:t>
            </a:r>
            <a:r>
              <a:rPr lang="en-US" dirty="0" err="1"/>
              <a:t>exceptionlarımızı</a:t>
            </a:r>
            <a:r>
              <a:rPr lang="en-US" dirty="0"/>
              <a:t> </a:t>
            </a:r>
            <a:r>
              <a:rPr lang="en-US" dirty="0" err="1"/>
              <a:t>oluşturabiliriz</a:t>
            </a:r>
            <a:r>
              <a:rPr lang="en-US" dirty="0"/>
              <a:t> Throwable </a:t>
            </a:r>
            <a:r>
              <a:rPr lang="en-US" dirty="0" err="1"/>
              <a:t>bir</a:t>
            </a:r>
            <a:r>
              <a:rPr lang="en-US" dirty="0"/>
              <a:t> </a:t>
            </a:r>
            <a:r>
              <a:rPr lang="en-US" dirty="0" err="1"/>
              <a:t>childı</a:t>
            </a:r>
            <a:r>
              <a:rPr lang="en-US" dirty="0"/>
              <a:t> </a:t>
            </a:r>
            <a:r>
              <a:rPr lang="en-US" dirty="0" err="1"/>
              <a:t>olması</a:t>
            </a:r>
            <a:r>
              <a:rPr lang="en-US" dirty="0"/>
              <a:t> </a:t>
            </a:r>
            <a:r>
              <a:rPr lang="en-US" dirty="0" err="1"/>
              <a:t>şartıyla</a:t>
            </a:r>
            <a:r>
              <a:rPr lang="en-US" dirty="0"/>
              <a:t> </a:t>
            </a:r>
            <a:r>
              <a:rPr lang="en-US" dirty="0" err="1"/>
              <a:t>tabii</a:t>
            </a:r>
            <a:r>
              <a:rPr lang="en-US" dirty="0"/>
              <a:t>.</a:t>
            </a:r>
          </a:p>
          <a:p>
            <a:pPr marL="171450" lvl="0" indent="-171450" algn="l" rtl="0">
              <a:spcBef>
                <a:spcPts val="0"/>
              </a:spcBef>
              <a:spcAft>
                <a:spcPts val="0"/>
              </a:spcAft>
              <a:buFontTx/>
              <a:buChar char="-"/>
            </a:pPr>
            <a:r>
              <a:rPr lang="en-US" dirty="0" err="1"/>
              <a:t>Eğer</a:t>
            </a:r>
            <a:r>
              <a:rPr lang="en-US" dirty="0"/>
              <a:t> </a:t>
            </a:r>
            <a:r>
              <a:rPr lang="en-US" dirty="0" err="1"/>
              <a:t>bir</a:t>
            </a:r>
            <a:r>
              <a:rPr lang="en-US" dirty="0"/>
              <a:t> checked exception yasmak </a:t>
            </a:r>
            <a:r>
              <a:rPr lang="en-US" dirty="0" err="1"/>
              <a:t>istiyorsak</a:t>
            </a:r>
            <a:r>
              <a:rPr lang="en-US" dirty="0"/>
              <a:t> da exception </a:t>
            </a:r>
            <a:r>
              <a:rPr lang="en-US" dirty="0" err="1"/>
              <a:t>classını</a:t>
            </a:r>
            <a:r>
              <a:rPr lang="en-US" dirty="0"/>
              <a:t> extend </a:t>
            </a:r>
            <a:r>
              <a:rPr lang="en-US" dirty="0" err="1"/>
              <a:t>etmemiz</a:t>
            </a:r>
            <a:r>
              <a:rPr lang="en-US" dirty="0"/>
              <a:t> </a:t>
            </a:r>
            <a:r>
              <a:rPr lang="en-US" dirty="0" err="1"/>
              <a:t>gerekir</a:t>
            </a:r>
            <a:r>
              <a:rPr lang="en-US" dirty="0"/>
              <a:t>.</a:t>
            </a:r>
          </a:p>
          <a:p>
            <a:pPr marL="171450" lvl="0" indent="-171450" algn="l" rtl="0">
              <a:spcBef>
                <a:spcPts val="0"/>
              </a:spcBef>
              <a:spcAft>
                <a:spcPts val="0"/>
              </a:spcAft>
              <a:buFontTx/>
              <a:buChar char="-"/>
            </a:pPr>
            <a:r>
              <a:rPr lang="en-US" sz="1100" dirty="0" err="1">
                <a:solidFill>
                  <a:srgbClr val="E20814"/>
                </a:solidFill>
              </a:rPr>
              <a:t>RuntimeException</a:t>
            </a:r>
            <a:r>
              <a:rPr lang="en-US" sz="1100" dirty="0">
                <a:solidFill>
                  <a:srgbClr val="E20814"/>
                </a:solidFill>
              </a:rPr>
              <a:t> </a:t>
            </a:r>
            <a:r>
              <a:rPr lang="en-US" sz="1100" dirty="0" err="1">
                <a:solidFill>
                  <a:srgbClr val="E20814"/>
                </a:solidFill>
              </a:rPr>
              <a:t>içinse</a:t>
            </a:r>
            <a:r>
              <a:rPr lang="en-US" sz="1100" dirty="0">
                <a:solidFill>
                  <a:srgbClr val="E20814"/>
                </a:solidFill>
              </a:rPr>
              <a:t> </a:t>
            </a:r>
            <a:r>
              <a:rPr lang="en-US" sz="1100" dirty="0" err="1">
                <a:solidFill>
                  <a:srgbClr val="E20814"/>
                </a:solidFill>
              </a:rPr>
              <a:t>runtimeException</a:t>
            </a:r>
            <a:r>
              <a:rPr lang="en-US" sz="1100" dirty="0">
                <a:solidFill>
                  <a:srgbClr val="E20814"/>
                </a:solidFill>
              </a:rPr>
              <a:t> </a:t>
            </a:r>
            <a:r>
              <a:rPr lang="en-US" sz="1100" dirty="0" err="1">
                <a:solidFill>
                  <a:srgbClr val="E20814"/>
                </a:solidFill>
              </a:rPr>
              <a:t>classını</a:t>
            </a:r>
            <a:r>
              <a:rPr lang="en-US" sz="1100" dirty="0">
                <a:solidFill>
                  <a:srgbClr val="E20814"/>
                </a:solidFill>
              </a:rPr>
              <a:t> extend </a:t>
            </a:r>
            <a:r>
              <a:rPr lang="en-US" sz="1100" dirty="0" err="1">
                <a:solidFill>
                  <a:srgbClr val="E20814"/>
                </a:solidFill>
              </a:rPr>
              <a:t>etmemiz</a:t>
            </a:r>
            <a:r>
              <a:rPr lang="en-US" sz="1100" dirty="0">
                <a:solidFill>
                  <a:srgbClr val="E20814"/>
                </a:solidFill>
              </a:rPr>
              <a:t> </a:t>
            </a:r>
            <a:r>
              <a:rPr lang="en-US" sz="1100" dirty="0" err="1">
                <a:solidFill>
                  <a:srgbClr val="E20814"/>
                </a:solidFill>
              </a:rPr>
              <a:t>lazım</a:t>
            </a:r>
            <a:r>
              <a:rPr lang="en-US" sz="1100" dirty="0">
                <a:solidFill>
                  <a:srgbClr val="E20814"/>
                </a:solidFill>
              </a:rPr>
              <a:t>.</a:t>
            </a:r>
            <a:endParaRPr lang="en-US" dirty="0"/>
          </a:p>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05891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874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8516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08907e0acb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Bir </a:t>
            </a:r>
            <a:r>
              <a:rPr lang="en-US" dirty="0" err="1"/>
              <a:t>classın</a:t>
            </a:r>
            <a:r>
              <a:rPr lang="en-US" dirty="0"/>
              <a:t> </a:t>
            </a:r>
            <a:r>
              <a:rPr lang="en-US" dirty="0" err="1"/>
              <a:t>başka</a:t>
            </a:r>
            <a:r>
              <a:rPr lang="en-US" dirty="0"/>
              <a:t> </a:t>
            </a:r>
            <a:r>
              <a:rPr lang="en-US" dirty="0" err="1"/>
              <a:t>bir</a:t>
            </a:r>
            <a:r>
              <a:rPr lang="en-US" dirty="0"/>
              <a:t> </a:t>
            </a:r>
            <a:r>
              <a:rPr lang="en-US" dirty="0" err="1"/>
              <a:t>classın</a:t>
            </a:r>
            <a:r>
              <a:rPr lang="en-US" dirty="0"/>
              <a:t> </a:t>
            </a:r>
            <a:r>
              <a:rPr lang="en-US" dirty="0" err="1"/>
              <a:t>özelliklerini</a:t>
            </a:r>
            <a:r>
              <a:rPr lang="en-US" dirty="0"/>
              <a:t> (</a:t>
            </a:r>
            <a:r>
              <a:rPr lang="en-US" dirty="0" err="1"/>
              <a:t>metotlarını</a:t>
            </a:r>
            <a:r>
              <a:rPr lang="en-US" dirty="0"/>
              <a:t> </a:t>
            </a:r>
            <a:r>
              <a:rPr lang="en-US" dirty="0" err="1"/>
              <a:t>ve</a:t>
            </a:r>
            <a:r>
              <a:rPr lang="en-US" dirty="0"/>
              <a:t> </a:t>
            </a:r>
            <a:r>
              <a:rPr lang="en-US" dirty="0" err="1"/>
              <a:t>fieldlarını</a:t>
            </a:r>
            <a:r>
              <a:rPr lang="en-US" dirty="0"/>
              <a:t>) </a:t>
            </a:r>
            <a:r>
              <a:rPr lang="en-US" dirty="0" err="1"/>
              <a:t>edindiği</a:t>
            </a:r>
            <a:r>
              <a:rPr lang="en-US" dirty="0"/>
              <a:t> </a:t>
            </a:r>
            <a:r>
              <a:rPr lang="en-US" dirty="0" err="1"/>
              <a:t>sürece</a:t>
            </a:r>
            <a:r>
              <a:rPr lang="en-US" dirty="0"/>
              <a:t> inheritance </a:t>
            </a:r>
            <a:r>
              <a:rPr lang="en-US" dirty="0" err="1"/>
              <a:t>miras</a:t>
            </a:r>
            <a:r>
              <a:rPr lang="en-US" dirty="0"/>
              <a:t> </a:t>
            </a:r>
            <a:r>
              <a:rPr lang="en-US" dirty="0" err="1"/>
              <a:t>deriz</a:t>
            </a:r>
            <a:r>
              <a:rPr lang="en-US" dirty="0"/>
              <a:t>.</a:t>
            </a:r>
          </a:p>
          <a:p>
            <a:pPr marL="171450" lvl="0" indent="-171450" algn="l" rtl="0">
              <a:spcBef>
                <a:spcPts val="0"/>
              </a:spcBef>
              <a:spcAft>
                <a:spcPts val="0"/>
              </a:spcAft>
              <a:buFontTx/>
              <a:buChar char="-"/>
            </a:pPr>
            <a:r>
              <a:rPr lang="en-US" dirty="0"/>
              <a:t>Inheritance </a:t>
            </a:r>
            <a:r>
              <a:rPr lang="en-US" dirty="0" err="1"/>
              <a:t>kullanılmasıyla</a:t>
            </a:r>
            <a:r>
              <a:rPr lang="en-US" dirty="0"/>
              <a:t> </a:t>
            </a:r>
            <a:r>
              <a:rPr lang="en-US" dirty="0" err="1"/>
              <a:t>bilgi</a:t>
            </a:r>
            <a:r>
              <a:rPr lang="en-US" dirty="0"/>
              <a:t> </a:t>
            </a:r>
            <a:r>
              <a:rPr lang="en-US" dirty="0" err="1"/>
              <a:t>hiyerarşik</a:t>
            </a:r>
            <a:r>
              <a:rPr lang="en-US" dirty="0"/>
              <a:t> </a:t>
            </a:r>
            <a:r>
              <a:rPr lang="en-US" dirty="0" err="1"/>
              <a:t>bir</a:t>
            </a:r>
            <a:r>
              <a:rPr lang="en-US" dirty="0"/>
              <a:t> </a:t>
            </a:r>
            <a:r>
              <a:rPr lang="en-US" dirty="0" err="1"/>
              <a:t>düzende</a:t>
            </a:r>
            <a:r>
              <a:rPr lang="en-US" dirty="0"/>
              <a:t> </a:t>
            </a:r>
            <a:r>
              <a:rPr lang="en-US" dirty="0" err="1"/>
              <a:t>yönetilebilir</a:t>
            </a:r>
            <a:r>
              <a:rPr lang="en-US" dirty="0"/>
              <a:t> hale </a:t>
            </a:r>
            <a:r>
              <a:rPr lang="en-US" dirty="0" err="1"/>
              <a:t>gelir</a:t>
            </a:r>
            <a:r>
              <a:rPr lang="en-US" dirty="0"/>
              <a:t>.</a:t>
            </a:r>
          </a:p>
          <a:p>
            <a:pPr marL="171450" lvl="0" indent="-171450" algn="l" rtl="0">
              <a:spcBef>
                <a:spcPts val="0"/>
              </a:spcBef>
              <a:spcAft>
                <a:spcPts val="0"/>
              </a:spcAft>
              <a:buFontTx/>
              <a:buChar char="-"/>
            </a:pPr>
            <a:r>
              <a:rPr lang="en-US" dirty="0" err="1"/>
              <a:t>Miras</a:t>
            </a:r>
            <a:r>
              <a:rPr lang="en-US" dirty="0"/>
              <a:t> </a:t>
            </a:r>
            <a:r>
              <a:rPr lang="en-US" dirty="0" err="1"/>
              <a:t>alan</a:t>
            </a:r>
            <a:r>
              <a:rPr lang="en-US" dirty="0"/>
              <a:t> </a:t>
            </a:r>
            <a:r>
              <a:rPr lang="en-US" dirty="0" err="1"/>
              <a:t>sınıfa</a:t>
            </a:r>
            <a:r>
              <a:rPr lang="en-US" dirty="0"/>
              <a:t>, alt </a:t>
            </a:r>
            <a:r>
              <a:rPr lang="en-US" dirty="0" err="1"/>
              <a:t>sınıf</a:t>
            </a:r>
            <a:r>
              <a:rPr lang="en-US" dirty="0"/>
              <a:t> subclass (</a:t>
            </a:r>
            <a:r>
              <a:rPr lang="en-US" dirty="0" err="1"/>
              <a:t>türetilmiş</a:t>
            </a:r>
            <a:r>
              <a:rPr lang="en-US" dirty="0"/>
              <a:t> </a:t>
            </a:r>
            <a:r>
              <a:rPr lang="en-US" dirty="0" err="1"/>
              <a:t>sınıf</a:t>
            </a:r>
            <a:r>
              <a:rPr lang="en-US" dirty="0"/>
              <a:t> derived class, </a:t>
            </a:r>
            <a:r>
              <a:rPr lang="en-US" dirty="0" err="1"/>
              <a:t>çocuk</a:t>
            </a:r>
            <a:r>
              <a:rPr lang="en-US" dirty="0"/>
              <a:t> </a:t>
            </a:r>
            <a:r>
              <a:rPr lang="en-US" dirty="0" err="1"/>
              <a:t>sınıf</a:t>
            </a:r>
            <a:r>
              <a:rPr lang="en-US" dirty="0"/>
              <a:t> child class) </a:t>
            </a:r>
            <a:r>
              <a:rPr lang="en-US" dirty="0" err="1"/>
              <a:t>denir</a:t>
            </a:r>
            <a:endParaRPr lang="en-US" dirty="0"/>
          </a:p>
          <a:p>
            <a:pPr marL="171450" lvl="0" indent="-171450" algn="l" rtl="0">
              <a:spcBef>
                <a:spcPts val="0"/>
              </a:spcBef>
              <a:spcAft>
                <a:spcPts val="0"/>
              </a:spcAft>
              <a:buFontTx/>
              <a:buChar char="-"/>
            </a:pPr>
            <a:r>
              <a:rPr lang="en-US" dirty="0" err="1"/>
              <a:t>Miras</a:t>
            </a:r>
            <a:r>
              <a:rPr lang="en-US" dirty="0"/>
              <a:t> </a:t>
            </a:r>
            <a:r>
              <a:rPr lang="en-US" dirty="0" err="1"/>
              <a:t>alınan</a:t>
            </a:r>
            <a:r>
              <a:rPr lang="en-US" dirty="0"/>
              <a:t> </a:t>
            </a:r>
            <a:r>
              <a:rPr lang="en-US" dirty="0" err="1"/>
              <a:t>sınıf</a:t>
            </a:r>
            <a:r>
              <a:rPr lang="en-US" dirty="0"/>
              <a:t>, </a:t>
            </a:r>
            <a:r>
              <a:rPr lang="en-US" dirty="0" err="1"/>
              <a:t>üst</a:t>
            </a:r>
            <a:r>
              <a:rPr lang="en-US" dirty="0"/>
              <a:t> </a:t>
            </a:r>
            <a:r>
              <a:rPr lang="en-US" dirty="0" err="1"/>
              <a:t>sınıf</a:t>
            </a:r>
            <a:r>
              <a:rPr lang="en-US" dirty="0"/>
              <a:t> superclass (</a:t>
            </a:r>
            <a:r>
              <a:rPr lang="en-US" dirty="0" err="1"/>
              <a:t>temel</a:t>
            </a:r>
            <a:r>
              <a:rPr lang="en-US" dirty="0"/>
              <a:t> </a:t>
            </a:r>
            <a:r>
              <a:rPr lang="en-US" dirty="0" err="1"/>
              <a:t>sınıf</a:t>
            </a:r>
            <a:r>
              <a:rPr lang="en-US" dirty="0"/>
              <a:t> base class, </a:t>
            </a:r>
            <a:r>
              <a:rPr lang="en-US" dirty="0" err="1"/>
              <a:t>ebeveyn</a:t>
            </a:r>
            <a:r>
              <a:rPr lang="en-US" dirty="0"/>
              <a:t> </a:t>
            </a:r>
            <a:r>
              <a:rPr lang="en-US" dirty="0" err="1"/>
              <a:t>sınıf</a:t>
            </a:r>
            <a:r>
              <a:rPr lang="en-US" dirty="0"/>
              <a:t> parent class) </a:t>
            </a:r>
            <a:r>
              <a:rPr lang="en-US" dirty="0" err="1"/>
              <a:t>denir</a:t>
            </a:r>
            <a:r>
              <a:rPr lang="en-US" dirty="0"/>
              <a:t>.</a:t>
            </a:r>
          </a:p>
        </p:txBody>
      </p:sp>
      <p:sp>
        <p:nvSpPr>
          <p:cNvPr id="91" name="Google Shape;91;g208907e0acb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1270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11"/>
        <p:cNvGrpSpPr/>
        <p:nvPr/>
      </p:nvGrpSpPr>
      <p:grpSpPr>
        <a:xfrm>
          <a:off x="0" y="0"/>
          <a:ext cx="0" cy="0"/>
          <a:chOff x="0" y="0"/>
          <a:chExt cx="0" cy="0"/>
        </a:xfrm>
      </p:grpSpPr>
      <p:sp>
        <p:nvSpPr>
          <p:cNvPr id="12" name="Google Shape;1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
        <p:nvSpPr>
          <p:cNvPr id="17" name="Google Shape;17;p8"/>
          <p:cNvSpPr/>
          <p:nvPr/>
        </p:nvSpPr>
        <p:spPr>
          <a:xfrm>
            <a:off x="-1"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E30613"/>
              </a:solidFill>
              <a:latin typeface="Calibri"/>
              <a:ea typeface="Calibri"/>
              <a:cs typeface="Calibri"/>
              <a:sym typeface="Calibri"/>
            </a:endParaRPr>
          </a:p>
        </p:txBody>
      </p:sp>
      <p:pic>
        <p:nvPicPr>
          <p:cNvPr id="18" name="Google Shape;18;p8" descr="A picture containing text, transport, balloon, sign&#10;&#10;Description automatically generated"/>
          <p:cNvPicPr preferRelativeResize="0"/>
          <p:nvPr/>
        </p:nvPicPr>
        <p:blipFill rotWithShape="1">
          <a:blip r:embed="rId2">
            <a:alphaModFix/>
          </a:blip>
          <a:srcRect/>
          <a:stretch/>
        </p:blipFill>
        <p:spPr>
          <a:xfrm>
            <a:off x="7408025" y="2097024"/>
            <a:ext cx="4783974" cy="4760975"/>
          </a:xfrm>
          <a:prstGeom prst="rect">
            <a:avLst/>
          </a:prstGeom>
          <a:noFill/>
          <a:ln>
            <a:noFill/>
          </a:ln>
        </p:spPr>
      </p:pic>
      <p:sp>
        <p:nvSpPr>
          <p:cNvPr id="19" name="Google Shape;19;p8"/>
          <p:cNvSpPr txBox="1"/>
          <p:nvPr/>
        </p:nvSpPr>
        <p:spPr>
          <a:xfrm>
            <a:off x="302242" y="6187471"/>
            <a:ext cx="232515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100" b="0" i="0" u="none" strike="noStrike" cap="none">
                <a:solidFill>
                  <a:srgbClr val="000000"/>
                </a:solidFill>
                <a:latin typeface="Calibri"/>
                <a:ea typeface="Calibri"/>
                <a:cs typeface="Calibri"/>
                <a:sym typeface="Calibri"/>
              </a:rPr>
              <a:t>bilgem.tubitak.gov.tr</a:t>
            </a:r>
            <a:endParaRPr sz="1100" b="0" i="0" u="none" strike="noStrike" cap="none">
              <a:solidFill>
                <a:srgbClr val="000000"/>
              </a:solidFill>
              <a:latin typeface="Calibri"/>
              <a:ea typeface="Calibri"/>
              <a:cs typeface="Calibri"/>
              <a:sym typeface="Calibri"/>
            </a:endParaRPr>
          </a:p>
        </p:txBody>
      </p:sp>
      <p:pic>
        <p:nvPicPr>
          <p:cNvPr id="20" name="Google Shape;20;p8"/>
          <p:cNvPicPr preferRelativeResize="0"/>
          <p:nvPr/>
        </p:nvPicPr>
        <p:blipFill rotWithShape="1">
          <a:blip r:embed="rId3">
            <a:alphaModFix/>
          </a:blip>
          <a:srcRect/>
          <a:stretch/>
        </p:blipFill>
        <p:spPr>
          <a:xfrm>
            <a:off x="495529" y="4998593"/>
            <a:ext cx="1938578" cy="114942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77"/>
        <p:cNvGrpSpPr/>
        <p:nvPr/>
      </p:nvGrpSpPr>
      <p:grpSpPr>
        <a:xfrm>
          <a:off x="0" y="0"/>
          <a:ext cx="0" cy="0"/>
          <a:chOff x="0" y="0"/>
          <a:chExt cx="0" cy="0"/>
        </a:xfrm>
      </p:grpSpPr>
      <p:sp>
        <p:nvSpPr>
          <p:cNvPr id="78" name="Google Shape;78;g208907e0acb_1_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g208907e0acb_1_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g208907e0acb_1_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g208907e0acb_1_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25" name="Google Shape;25;p9"/>
          <p:cNvCxnSpPr/>
          <p:nvPr/>
        </p:nvCxnSpPr>
        <p:spPr>
          <a:xfrm>
            <a:off x="768626" y="659109"/>
            <a:ext cx="10983381" cy="0"/>
          </a:xfrm>
          <a:prstGeom prst="straightConnector1">
            <a:avLst/>
          </a:prstGeom>
          <a:noFill/>
          <a:ln w="9525" cap="flat" cmpd="sng">
            <a:solidFill>
              <a:srgbClr val="7F7F7F"/>
            </a:solidFill>
            <a:prstDash val="solid"/>
            <a:miter lim="800000"/>
            <a:headEnd type="none" w="sm" len="sm"/>
            <a:tailEnd type="none" w="sm" len="sm"/>
          </a:ln>
        </p:spPr>
      </p:cxnSp>
      <p:pic>
        <p:nvPicPr>
          <p:cNvPr id="26" name="Google Shape;26;p9" descr="Logo&#10;&#10;Description automatically generated"/>
          <p:cNvPicPr preferRelativeResize="0"/>
          <p:nvPr/>
        </p:nvPicPr>
        <p:blipFill rotWithShape="1">
          <a:blip r:embed="rId2">
            <a:alphaModFix/>
          </a:blip>
          <a:srcRect/>
          <a:stretch/>
        </p:blipFill>
        <p:spPr>
          <a:xfrm>
            <a:off x="261412" y="160401"/>
            <a:ext cx="382560" cy="380721"/>
          </a:xfrm>
          <a:prstGeom prst="rect">
            <a:avLst/>
          </a:prstGeom>
          <a:noFill/>
          <a:ln>
            <a:noFill/>
          </a:ln>
        </p:spPr>
      </p:pic>
      <p:sp>
        <p:nvSpPr>
          <p:cNvPr id="27" name="Google Shape;27;p9"/>
          <p:cNvSpPr txBox="1"/>
          <p:nvPr/>
        </p:nvSpPr>
        <p:spPr>
          <a:xfrm>
            <a:off x="643972" y="251884"/>
            <a:ext cx="107435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1200">
                <a:solidFill>
                  <a:srgbClr val="000000"/>
                </a:solidFill>
                <a:latin typeface="Montserrat Medium"/>
                <a:ea typeface="Montserrat Medium"/>
                <a:cs typeface="Montserrat Medium"/>
                <a:sym typeface="Montserrat Medium"/>
              </a:rPr>
              <a:t>TÜBİTAK BİLGEM </a:t>
            </a:r>
            <a:r>
              <a:rPr lang="tr-TR" sz="1200">
                <a:solidFill>
                  <a:srgbClr val="000000"/>
                </a:solidFill>
                <a:latin typeface="Arial"/>
                <a:ea typeface="Arial"/>
                <a:cs typeface="Arial"/>
                <a:sym typeface="Arial"/>
              </a:rPr>
              <a:t>| BİLİŞİM VE BİLGİ GÜVENLİĞİ İLERİ TEKNOLOJİLER ARAŞTIRMA MERKEZİ (YIL)</a:t>
            </a:r>
            <a:endParaRPr sz="1200">
              <a:solidFill>
                <a:srgbClr val="000000"/>
              </a:solidFill>
              <a:latin typeface="Arial"/>
              <a:ea typeface="Arial"/>
              <a:cs typeface="Arial"/>
              <a:sym typeface="Arial"/>
            </a:endParaRPr>
          </a:p>
        </p:txBody>
      </p:sp>
      <p:sp>
        <p:nvSpPr>
          <p:cNvPr id="28" name="Google Shape;28;p9"/>
          <p:cNvSpPr txBox="1"/>
          <p:nvPr/>
        </p:nvSpPr>
        <p:spPr>
          <a:xfrm>
            <a:off x="-88135" y="6359402"/>
            <a:ext cx="12280135" cy="498598"/>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tr-TR" sz="1200" b="1" u="sng">
                <a:solidFill>
                  <a:srgbClr val="FF0000"/>
                </a:solidFill>
                <a:latin typeface="Calibri"/>
                <a:ea typeface="Calibri"/>
                <a:cs typeface="Calibri"/>
                <a:sym typeface="Calibri"/>
              </a:rPr>
              <a:t>GİZLİLİK DERECESİ (Zorunlu) // ETİKET (Varsa)</a:t>
            </a:r>
            <a:endParaRPr/>
          </a:p>
          <a:p>
            <a:pPr marL="0" marR="0" lvl="0" indent="0" algn="ctr" rtl="0">
              <a:lnSpc>
                <a:spcPct val="120000"/>
              </a:lnSpc>
              <a:spcBef>
                <a:spcPts val="0"/>
              </a:spcBef>
              <a:spcAft>
                <a:spcPts val="0"/>
              </a:spcAft>
              <a:buNone/>
            </a:pPr>
            <a:r>
              <a:rPr lang="tr-TR" sz="1000">
                <a:solidFill>
                  <a:srgbClr val="FF0000"/>
                </a:solidFill>
                <a:latin typeface="Calibri"/>
                <a:ea typeface="Calibri"/>
                <a:cs typeface="Calibri"/>
                <a:sym typeface="Calibri"/>
              </a:rPr>
              <a:t>Uyarı (Varsa)</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şlık ve İçerik">
  <p:cSld name="Başlık ve İçerik">
    <p:spTree>
      <p:nvGrpSpPr>
        <p:cNvPr id="1" name="Shape 29"/>
        <p:cNvGrpSpPr/>
        <p:nvPr/>
      </p:nvGrpSpPr>
      <p:grpSpPr>
        <a:xfrm>
          <a:off x="0" y="0"/>
          <a:ext cx="0" cy="0"/>
          <a:chOff x="0" y="0"/>
          <a:chExt cx="0" cy="0"/>
        </a:xfrm>
      </p:grpSpPr>
      <p:sp>
        <p:nvSpPr>
          <p:cNvPr id="30" name="Google Shape;30;p10"/>
          <p:cNvSpPr/>
          <p:nvPr/>
        </p:nvSpPr>
        <p:spPr>
          <a:xfrm>
            <a:off x="0" y="0"/>
            <a:ext cx="12192000" cy="6858000"/>
          </a:xfrm>
          <a:prstGeom prst="rect">
            <a:avLst/>
          </a:prstGeom>
          <a:gradFill>
            <a:gsLst>
              <a:gs pos="0">
                <a:srgbClr val="B7B7B7"/>
              </a:gs>
              <a:gs pos="50000">
                <a:srgbClr val="D2D2D2"/>
              </a:gs>
              <a:gs pos="100000">
                <a:srgbClr val="E8E8E8"/>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E30613"/>
              </a:solidFill>
              <a:latin typeface="Calibri"/>
              <a:ea typeface="Calibri"/>
              <a:cs typeface="Calibri"/>
              <a:sym typeface="Calibri"/>
            </a:endParaRPr>
          </a:p>
        </p:txBody>
      </p:sp>
      <p:pic>
        <p:nvPicPr>
          <p:cNvPr id="31" name="Google Shape;31;p10" descr="A picture containing text, transport, balloon, sign&#10;&#10;Description automatically generated"/>
          <p:cNvPicPr preferRelativeResize="0"/>
          <p:nvPr/>
        </p:nvPicPr>
        <p:blipFill rotWithShape="1">
          <a:blip r:embed="rId2">
            <a:alphaModFix/>
          </a:blip>
          <a:srcRect/>
          <a:stretch/>
        </p:blipFill>
        <p:spPr>
          <a:xfrm>
            <a:off x="8243273" y="2928257"/>
            <a:ext cx="3948726" cy="392974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spTree>
      <p:nvGrpSpPr>
        <p:cNvPr id="1" name="Shape 32"/>
        <p:cNvGrpSpPr/>
        <p:nvPr/>
      </p:nvGrpSpPr>
      <p:grpSpPr>
        <a:xfrm>
          <a:off x="0" y="0"/>
          <a:ext cx="0" cy="0"/>
          <a:chOff x="0" y="0"/>
          <a:chExt cx="0" cy="0"/>
        </a:xfrm>
      </p:grpSpPr>
      <p:sp>
        <p:nvSpPr>
          <p:cNvPr id="33" name="Google Shape;3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36" name="Google Shape;36;p11"/>
          <p:cNvCxnSpPr/>
          <p:nvPr/>
        </p:nvCxnSpPr>
        <p:spPr>
          <a:xfrm>
            <a:off x="768626" y="659109"/>
            <a:ext cx="10983381" cy="0"/>
          </a:xfrm>
          <a:prstGeom prst="straightConnector1">
            <a:avLst/>
          </a:prstGeom>
          <a:noFill/>
          <a:ln w="9525" cap="flat" cmpd="sng">
            <a:solidFill>
              <a:srgbClr val="7F7F7F"/>
            </a:solidFill>
            <a:prstDash val="solid"/>
            <a:miter lim="800000"/>
            <a:headEnd type="none" w="sm" len="sm"/>
            <a:tailEnd type="none" w="sm" len="sm"/>
          </a:ln>
        </p:spPr>
      </p:cxnSp>
      <p:pic>
        <p:nvPicPr>
          <p:cNvPr id="37" name="Google Shape;37;p11" descr="Logo&#10;&#10;Description automatically generated"/>
          <p:cNvPicPr preferRelativeResize="0"/>
          <p:nvPr/>
        </p:nvPicPr>
        <p:blipFill rotWithShape="1">
          <a:blip r:embed="rId2">
            <a:alphaModFix/>
          </a:blip>
          <a:srcRect/>
          <a:stretch/>
        </p:blipFill>
        <p:spPr>
          <a:xfrm>
            <a:off x="261412" y="160401"/>
            <a:ext cx="382560" cy="380721"/>
          </a:xfrm>
          <a:prstGeom prst="rect">
            <a:avLst/>
          </a:prstGeom>
          <a:noFill/>
          <a:ln>
            <a:noFill/>
          </a:ln>
        </p:spPr>
      </p:pic>
      <p:sp>
        <p:nvSpPr>
          <p:cNvPr id="38" name="Google Shape;38;p11"/>
          <p:cNvSpPr txBox="1"/>
          <p:nvPr/>
        </p:nvSpPr>
        <p:spPr>
          <a:xfrm>
            <a:off x="643972" y="251884"/>
            <a:ext cx="107435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1200">
                <a:solidFill>
                  <a:srgbClr val="000000"/>
                </a:solidFill>
                <a:latin typeface="Montserrat Medium"/>
                <a:ea typeface="Montserrat Medium"/>
                <a:cs typeface="Montserrat Medium"/>
                <a:sym typeface="Montserrat Medium"/>
              </a:rPr>
              <a:t>TÜBİTAK BİLGEM </a:t>
            </a:r>
            <a:r>
              <a:rPr lang="tr-TR" sz="1200">
                <a:solidFill>
                  <a:srgbClr val="000000"/>
                </a:solidFill>
                <a:latin typeface="Arial"/>
                <a:ea typeface="Arial"/>
                <a:cs typeface="Arial"/>
                <a:sym typeface="Arial"/>
              </a:rPr>
              <a:t>| BİLİŞİM VE BİLGİ GÜVENLİĞİ İLERİ TEKNOLOJİLER ARAŞTIRMA MERKEZİ (YIL)</a:t>
            </a:r>
            <a:endParaRPr sz="1200">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39"/>
        <p:cNvGrpSpPr/>
        <p:nvPr/>
      </p:nvGrpSpPr>
      <p:grpSpPr>
        <a:xfrm>
          <a:off x="0" y="0"/>
          <a:ext cx="0" cy="0"/>
          <a:chOff x="0" y="0"/>
          <a:chExt cx="0" cy="0"/>
        </a:xfrm>
      </p:grpSpPr>
      <p:sp>
        <p:nvSpPr>
          <p:cNvPr id="40" name="Google Shape;4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şlık Slaydı" type="title">
  <p:cSld name="TITLE">
    <p:spTree>
      <p:nvGrpSpPr>
        <p:cNvPr id="1" name="Shape 50"/>
        <p:cNvGrpSpPr/>
        <p:nvPr/>
      </p:nvGrpSpPr>
      <p:grpSpPr>
        <a:xfrm>
          <a:off x="0" y="0"/>
          <a:ext cx="0" cy="0"/>
          <a:chOff x="0" y="0"/>
          <a:chExt cx="0" cy="0"/>
        </a:xfrm>
      </p:grpSpPr>
      <p:sp>
        <p:nvSpPr>
          <p:cNvPr id="51" name="Google Shape;51;g208907e0acb_1_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g208907e0acb_1_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g208907e0acb_1_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g208907e0acb_1_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g208907e0acb_1_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
        <p:nvSpPr>
          <p:cNvPr id="56" name="Google Shape;56;g208907e0acb_1_6"/>
          <p:cNvSpPr/>
          <p:nvPr/>
        </p:nvSpPr>
        <p:spPr>
          <a:xfrm>
            <a:off x="-1" y="0"/>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E30613"/>
              </a:solidFill>
              <a:latin typeface="Calibri"/>
              <a:ea typeface="Calibri"/>
              <a:cs typeface="Calibri"/>
              <a:sym typeface="Calibri"/>
            </a:endParaRPr>
          </a:p>
        </p:txBody>
      </p:sp>
      <p:pic>
        <p:nvPicPr>
          <p:cNvPr id="57" name="Google Shape;57;g208907e0acb_1_6" descr="A picture containing text, transport, balloon, sign&#10;&#10;Description automatically generated"/>
          <p:cNvPicPr preferRelativeResize="0"/>
          <p:nvPr/>
        </p:nvPicPr>
        <p:blipFill rotWithShape="1">
          <a:blip r:embed="rId2">
            <a:alphaModFix/>
          </a:blip>
          <a:srcRect/>
          <a:stretch/>
        </p:blipFill>
        <p:spPr>
          <a:xfrm>
            <a:off x="7408025" y="2097024"/>
            <a:ext cx="4783974" cy="4760975"/>
          </a:xfrm>
          <a:prstGeom prst="rect">
            <a:avLst/>
          </a:prstGeom>
          <a:noFill/>
          <a:ln>
            <a:noFill/>
          </a:ln>
        </p:spPr>
      </p:pic>
      <p:sp>
        <p:nvSpPr>
          <p:cNvPr id="58" name="Google Shape;58;g208907e0acb_1_6"/>
          <p:cNvSpPr txBox="1"/>
          <p:nvPr/>
        </p:nvSpPr>
        <p:spPr>
          <a:xfrm>
            <a:off x="302242" y="6187471"/>
            <a:ext cx="2325152" cy="261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1100" b="0" i="0" u="none" strike="noStrike" cap="none">
                <a:solidFill>
                  <a:srgbClr val="000000"/>
                </a:solidFill>
                <a:latin typeface="Calibri"/>
                <a:ea typeface="Calibri"/>
                <a:cs typeface="Calibri"/>
                <a:sym typeface="Calibri"/>
              </a:rPr>
              <a:t>bilgem.tubitak.gov.tr</a:t>
            </a:r>
            <a:endParaRPr sz="1100" b="0" i="0" u="none" strike="noStrike" cap="none">
              <a:solidFill>
                <a:srgbClr val="000000"/>
              </a:solidFill>
              <a:latin typeface="Calibri"/>
              <a:ea typeface="Calibri"/>
              <a:cs typeface="Calibri"/>
              <a:sym typeface="Calibri"/>
            </a:endParaRPr>
          </a:p>
        </p:txBody>
      </p:sp>
      <p:pic>
        <p:nvPicPr>
          <p:cNvPr id="59" name="Google Shape;59;g208907e0acb_1_6"/>
          <p:cNvPicPr preferRelativeResize="0"/>
          <p:nvPr/>
        </p:nvPicPr>
        <p:blipFill rotWithShape="1">
          <a:blip r:embed="rId3">
            <a:alphaModFix/>
          </a:blip>
          <a:srcRect/>
          <a:stretch/>
        </p:blipFill>
        <p:spPr>
          <a:xfrm>
            <a:off x="495529" y="4998593"/>
            <a:ext cx="1938578" cy="114942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60"/>
        <p:cNvGrpSpPr/>
        <p:nvPr/>
      </p:nvGrpSpPr>
      <p:grpSpPr>
        <a:xfrm>
          <a:off x="0" y="0"/>
          <a:ext cx="0" cy="0"/>
          <a:chOff x="0" y="0"/>
          <a:chExt cx="0" cy="0"/>
        </a:xfrm>
      </p:grpSpPr>
      <p:sp>
        <p:nvSpPr>
          <p:cNvPr id="61" name="Google Shape;61;g208907e0acb_1_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g208907e0acb_1_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g208907e0acb_1_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64" name="Google Shape;64;g208907e0acb_1_16"/>
          <p:cNvCxnSpPr/>
          <p:nvPr/>
        </p:nvCxnSpPr>
        <p:spPr>
          <a:xfrm>
            <a:off x="768626" y="659109"/>
            <a:ext cx="10983381" cy="0"/>
          </a:xfrm>
          <a:prstGeom prst="straightConnector1">
            <a:avLst/>
          </a:prstGeom>
          <a:noFill/>
          <a:ln w="9525" cap="flat" cmpd="sng">
            <a:solidFill>
              <a:srgbClr val="7F7F7F"/>
            </a:solidFill>
            <a:prstDash val="solid"/>
            <a:miter lim="800000"/>
            <a:headEnd type="none" w="sm" len="sm"/>
            <a:tailEnd type="none" w="sm" len="sm"/>
          </a:ln>
        </p:spPr>
      </p:cxnSp>
      <p:pic>
        <p:nvPicPr>
          <p:cNvPr id="65" name="Google Shape;65;g208907e0acb_1_16" descr="Logo&#10;&#10;Description automatically generated"/>
          <p:cNvPicPr preferRelativeResize="0"/>
          <p:nvPr/>
        </p:nvPicPr>
        <p:blipFill rotWithShape="1">
          <a:blip r:embed="rId2">
            <a:alphaModFix/>
          </a:blip>
          <a:srcRect/>
          <a:stretch/>
        </p:blipFill>
        <p:spPr>
          <a:xfrm>
            <a:off x="261412" y="160401"/>
            <a:ext cx="382560" cy="380721"/>
          </a:xfrm>
          <a:prstGeom prst="rect">
            <a:avLst/>
          </a:prstGeom>
          <a:noFill/>
          <a:ln>
            <a:noFill/>
          </a:ln>
        </p:spPr>
      </p:pic>
      <p:sp>
        <p:nvSpPr>
          <p:cNvPr id="66" name="Google Shape;66;g208907e0acb_1_16"/>
          <p:cNvSpPr txBox="1"/>
          <p:nvPr/>
        </p:nvSpPr>
        <p:spPr>
          <a:xfrm>
            <a:off x="643972" y="251884"/>
            <a:ext cx="107435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1200">
                <a:solidFill>
                  <a:srgbClr val="000000"/>
                </a:solidFill>
                <a:latin typeface="Montserrat Medium"/>
                <a:ea typeface="Montserrat Medium"/>
                <a:cs typeface="Montserrat Medium"/>
                <a:sym typeface="Montserrat Medium"/>
              </a:rPr>
              <a:t>TÜBİTAK BİLGEM </a:t>
            </a:r>
            <a:r>
              <a:rPr lang="tr-TR" sz="1200">
                <a:solidFill>
                  <a:srgbClr val="000000"/>
                </a:solidFill>
                <a:latin typeface="Arial"/>
                <a:ea typeface="Arial"/>
                <a:cs typeface="Arial"/>
                <a:sym typeface="Arial"/>
              </a:rPr>
              <a:t>| BİLİŞİM VE BİLGİ GÜVENLİĞİ İLERİ TEKNOLOJİLER ARAŞTIRMA MERKEZİ (2023)</a:t>
            </a:r>
            <a:endParaRPr sz="1200">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şlık ve İçerik">
  <p:cSld name="Başlık ve İçerik">
    <p:spTree>
      <p:nvGrpSpPr>
        <p:cNvPr id="1" name="Shape 67"/>
        <p:cNvGrpSpPr/>
        <p:nvPr/>
      </p:nvGrpSpPr>
      <p:grpSpPr>
        <a:xfrm>
          <a:off x="0" y="0"/>
          <a:ext cx="0" cy="0"/>
          <a:chOff x="0" y="0"/>
          <a:chExt cx="0" cy="0"/>
        </a:xfrm>
      </p:grpSpPr>
      <p:sp>
        <p:nvSpPr>
          <p:cNvPr id="68" name="Google Shape;68;g208907e0acb_1_23"/>
          <p:cNvSpPr/>
          <p:nvPr/>
        </p:nvSpPr>
        <p:spPr>
          <a:xfrm>
            <a:off x="0" y="0"/>
            <a:ext cx="12192000" cy="6858000"/>
          </a:xfrm>
          <a:prstGeom prst="rect">
            <a:avLst/>
          </a:prstGeom>
          <a:gradFill>
            <a:gsLst>
              <a:gs pos="0">
                <a:srgbClr val="B7B7B7"/>
              </a:gs>
              <a:gs pos="50000">
                <a:srgbClr val="D2D2D2"/>
              </a:gs>
              <a:gs pos="100000">
                <a:srgbClr val="E8E8E8"/>
              </a:gs>
            </a:gsLst>
            <a:lin ang="135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E30613"/>
              </a:solidFill>
              <a:latin typeface="Calibri"/>
              <a:ea typeface="Calibri"/>
              <a:cs typeface="Calibri"/>
              <a:sym typeface="Calibri"/>
            </a:endParaRPr>
          </a:p>
        </p:txBody>
      </p:sp>
      <p:pic>
        <p:nvPicPr>
          <p:cNvPr id="69" name="Google Shape;69;g208907e0acb_1_23" descr="A picture containing text, transport, balloon, sign&#10;&#10;Description automatically generated"/>
          <p:cNvPicPr preferRelativeResize="0"/>
          <p:nvPr/>
        </p:nvPicPr>
        <p:blipFill rotWithShape="1">
          <a:blip r:embed="rId2">
            <a:alphaModFix/>
          </a:blip>
          <a:srcRect/>
          <a:stretch/>
        </p:blipFill>
        <p:spPr>
          <a:xfrm>
            <a:off x="8243273" y="2928257"/>
            <a:ext cx="3948726" cy="392974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spTree>
      <p:nvGrpSpPr>
        <p:cNvPr id="1" name="Shape 70"/>
        <p:cNvGrpSpPr/>
        <p:nvPr/>
      </p:nvGrpSpPr>
      <p:grpSpPr>
        <a:xfrm>
          <a:off x="0" y="0"/>
          <a:ext cx="0" cy="0"/>
          <a:chOff x="0" y="0"/>
          <a:chExt cx="0" cy="0"/>
        </a:xfrm>
      </p:grpSpPr>
      <p:sp>
        <p:nvSpPr>
          <p:cNvPr id="71" name="Google Shape;71;g208907e0acb_1_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g208907e0acb_1_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g208907e0acb_1_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74" name="Google Shape;74;g208907e0acb_1_26"/>
          <p:cNvCxnSpPr/>
          <p:nvPr/>
        </p:nvCxnSpPr>
        <p:spPr>
          <a:xfrm>
            <a:off x="768626" y="659109"/>
            <a:ext cx="10983381" cy="0"/>
          </a:xfrm>
          <a:prstGeom prst="straightConnector1">
            <a:avLst/>
          </a:prstGeom>
          <a:noFill/>
          <a:ln w="9525" cap="flat" cmpd="sng">
            <a:solidFill>
              <a:srgbClr val="7F7F7F"/>
            </a:solidFill>
            <a:prstDash val="solid"/>
            <a:miter lim="800000"/>
            <a:headEnd type="none" w="sm" len="sm"/>
            <a:tailEnd type="none" w="sm" len="sm"/>
          </a:ln>
        </p:spPr>
      </p:cxnSp>
      <p:pic>
        <p:nvPicPr>
          <p:cNvPr id="75" name="Google Shape;75;g208907e0acb_1_26" descr="Logo&#10;&#10;Description automatically generated"/>
          <p:cNvPicPr preferRelativeResize="0"/>
          <p:nvPr/>
        </p:nvPicPr>
        <p:blipFill rotWithShape="1">
          <a:blip r:embed="rId2">
            <a:alphaModFix/>
          </a:blip>
          <a:srcRect/>
          <a:stretch/>
        </p:blipFill>
        <p:spPr>
          <a:xfrm>
            <a:off x="261412" y="160401"/>
            <a:ext cx="382560" cy="380721"/>
          </a:xfrm>
          <a:prstGeom prst="rect">
            <a:avLst/>
          </a:prstGeom>
          <a:noFill/>
          <a:ln>
            <a:noFill/>
          </a:ln>
        </p:spPr>
      </p:pic>
      <p:sp>
        <p:nvSpPr>
          <p:cNvPr id="76" name="Google Shape;76;g208907e0acb_1_26"/>
          <p:cNvSpPr txBox="1"/>
          <p:nvPr/>
        </p:nvSpPr>
        <p:spPr>
          <a:xfrm>
            <a:off x="643972" y="251884"/>
            <a:ext cx="1074357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1200">
                <a:solidFill>
                  <a:srgbClr val="000000"/>
                </a:solidFill>
                <a:latin typeface="Montserrat Medium"/>
                <a:ea typeface="Montserrat Medium"/>
                <a:cs typeface="Montserrat Medium"/>
                <a:sym typeface="Montserrat Medium"/>
              </a:rPr>
              <a:t>TÜBİTAK BİLGEM </a:t>
            </a:r>
            <a:r>
              <a:rPr lang="tr-TR" sz="1200">
                <a:solidFill>
                  <a:srgbClr val="000000"/>
                </a:solidFill>
                <a:latin typeface="Arial"/>
                <a:ea typeface="Arial"/>
                <a:cs typeface="Arial"/>
                <a:sym typeface="Arial"/>
              </a:rPr>
              <a:t>| BİLİŞİM VE BİLGİ GÜVENLİĞİ İLERİ TEKNOLOJİLER ARAŞTIRMA MERKEZİ (2023)</a:t>
            </a:r>
            <a:endParaRPr sz="12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g208907e0acb_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g208907e0acb_1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g208907e0acb_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g208907e0acb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g208907e0acb_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g208907e0acb_1_38"/>
          <p:cNvSpPr txBox="1"/>
          <p:nvPr/>
        </p:nvSpPr>
        <p:spPr>
          <a:xfrm>
            <a:off x="2117507" y="1828879"/>
            <a:ext cx="5590305" cy="276994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4800" b="1" i="0" u="none" strike="noStrike" cap="none" dirty="0">
                <a:solidFill>
                  <a:srgbClr val="E20814"/>
                </a:solidFill>
                <a:latin typeface="Calibri"/>
                <a:ea typeface="Calibri"/>
                <a:cs typeface="Calibri"/>
                <a:sym typeface="Calibri"/>
              </a:rPr>
              <a:t>TÜBİTAK BİLGEM</a:t>
            </a:r>
            <a:r>
              <a:rPr lang="tr-TR" sz="4800" b="1" dirty="0">
                <a:solidFill>
                  <a:srgbClr val="E20814"/>
                </a:solidFill>
                <a:latin typeface="Calibri"/>
                <a:ea typeface="Calibri"/>
                <a:cs typeface="Calibri"/>
                <a:sym typeface="Calibri"/>
              </a:rPr>
              <a:t> YTE</a:t>
            </a:r>
          </a:p>
          <a:p>
            <a:pPr marL="0" marR="0" lvl="0" indent="0" algn="ctr" rtl="0">
              <a:spcBef>
                <a:spcPts val="0"/>
              </a:spcBef>
              <a:spcAft>
                <a:spcPts val="0"/>
              </a:spcAft>
              <a:buNone/>
            </a:pPr>
            <a:r>
              <a:rPr lang="tr-TR" sz="4800" b="1" dirty="0">
                <a:solidFill>
                  <a:srgbClr val="0070C0"/>
                </a:solidFill>
                <a:latin typeface="Calibri"/>
                <a:ea typeface="Calibri"/>
                <a:cs typeface="Calibri"/>
                <a:sym typeface="Calibri"/>
              </a:rPr>
              <a:t>YTE – BOOTCAMP</a:t>
            </a:r>
          </a:p>
          <a:p>
            <a:pPr marL="0" marR="0" lvl="0" indent="0" algn="ctr" rtl="0">
              <a:spcBef>
                <a:spcPts val="0"/>
              </a:spcBef>
              <a:spcAft>
                <a:spcPts val="0"/>
              </a:spcAft>
              <a:buNone/>
            </a:pPr>
            <a:endParaRPr lang="tr-TR" sz="4800" b="1" dirty="0">
              <a:solidFill>
                <a:srgbClr val="0070C0"/>
              </a:solidFill>
              <a:latin typeface="Calibri"/>
              <a:ea typeface="Calibri"/>
              <a:cs typeface="Calibri"/>
              <a:sym typeface="Calibri"/>
            </a:endParaRPr>
          </a:p>
          <a:p>
            <a:pPr marL="0" marR="0" lvl="0" indent="0" algn="ctr" rtl="0">
              <a:spcBef>
                <a:spcPts val="0"/>
              </a:spcBef>
              <a:spcAft>
                <a:spcPts val="0"/>
              </a:spcAft>
              <a:buNone/>
            </a:pPr>
            <a:r>
              <a:rPr lang="tr-TR" sz="3000" b="1" dirty="0">
                <a:solidFill>
                  <a:srgbClr val="FF0000"/>
                </a:solidFill>
                <a:latin typeface="Calibri"/>
                <a:ea typeface="Calibri"/>
                <a:cs typeface="Calibri"/>
                <a:sym typeface="Calibri"/>
              </a:rPr>
              <a:t>Mehmet AFACAN</a:t>
            </a:r>
            <a:endParaRPr sz="3000" b="1" dirty="0">
              <a:solidFill>
                <a:srgbClr val="FF0000"/>
              </a:solidFill>
              <a:latin typeface="Calibri"/>
              <a:ea typeface="Calibri"/>
              <a:cs typeface="Calibri"/>
              <a:sym typeface="Calibri"/>
            </a:endParaRPr>
          </a:p>
        </p:txBody>
      </p:sp>
      <p:sp>
        <p:nvSpPr>
          <p:cNvPr id="88" name="Google Shape;88;g208907e0acb_1_38"/>
          <p:cNvSpPr txBox="1"/>
          <p:nvPr/>
        </p:nvSpPr>
        <p:spPr>
          <a:xfrm>
            <a:off x="10118186" y="312964"/>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dirty="0">
                <a:solidFill>
                  <a:srgbClr val="E10816"/>
                </a:solidFill>
                <a:latin typeface="Calibri"/>
                <a:ea typeface="Calibri"/>
                <a:cs typeface="Calibri"/>
                <a:sym typeface="Calibri"/>
              </a:rPr>
              <a:t>2023</a:t>
            </a:r>
            <a:endParaRPr dirty="0"/>
          </a:p>
        </p:txBody>
      </p:sp>
    </p:spTree>
    <p:extLst>
      <p:ext uri="{BB962C8B-B14F-4D97-AF65-F5344CB8AC3E}">
        <p14:creationId xmlns:p14="http://schemas.microsoft.com/office/powerpoint/2010/main" val="397344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897da35c97_0_23"/>
          <p:cNvSpPr/>
          <p:nvPr/>
        </p:nvSpPr>
        <p:spPr>
          <a:xfrm>
            <a:off x="978339" y="5230924"/>
            <a:ext cx="10041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4000" b="1">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883E31D3-BF4D-00C6-5972-1D197EE2F537}"/>
              </a:ext>
            </a:extLst>
          </p:cNvPr>
          <p:cNvPicPr>
            <a:picLocks noChangeAspect="1"/>
          </p:cNvPicPr>
          <p:nvPr/>
        </p:nvPicPr>
        <p:blipFill>
          <a:blip r:embed="rId3"/>
          <a:stretch>
            <a:fillRect/>
          </a:stretch>
        </p:blipFill>
        <p:spPr>
          <a:xfrm>
            <a:off x="3558903" y="2291080"/>
            <a:ext cx="4551680" cy="2275840"/>
          </a:xfrm>
          <a:prstGeom prst="rect">
            <a:avLst/>
          </a:prstGeom>
        </p:spPr>
      </p:pic>
    </p:spTree>
    <p:extLst>
      <p:ext uri="{BB962C8B-B14F-4D97-AF65-F5344CB8AC3E}">
        <p14:creationId xmlns:p14="http://schemas.microsoft.com/office/powerpoint/2010/main" val="417959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Inheritance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extends</a:t>
            </a:r>
            <a:r>
              <a:rPr lang="en-US" sz="2000" dirty="0">
                <a:solidFill>
                  <a:schemeClr val="tx1"/>
                </a:solidFill>
              </a:rPr>
              <a:t> to inherit</a:t>
            </a:r>
          </a:p>
          <a:p>
            <a:pPr marL="406400" indent="-342900">
              <a:lnSpc>
                <a:spcPct val="150000"/>
              </a:lnSpc>
              <a:buClr>
                <a:schemeClr val="dk1"/>
              </a:buClr>
              <a:buSzPts val="2000"/>
              <a:buFont typeface="Wingdings" panose="05000000000000000000" pitchFamily="2" charset="2"/>
              <a:buChar char="v"/>
            </a:pPr>
            <a:r>
              <a:rPr lang="en-US" sz="2000" dirty="0"/>
              <a:t>class Super { ..... } class Sub extends Super { .....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super</a:t>
            </a:r>
            <a:r>
              <a:rPr lang="en-US" sz="2000" dirty="0">
                <a:solidFill>
                  <a:schemeClr val="tx1"/>
                </a:solidFill>
              </a:rPr>
              <a:t> for 2 scenarios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Differentiate members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Invoke superclass constructor</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416101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Inheritance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1B067C37-DC31-5AF4-1BBE-DEB16CEF2503}"/>
              </a:ext>
            </a:extLst>
          </p:cNvPr>
          <p:cNvPicPr>
            <a:picLocks noChangeAspect="1"/>
          </p:cNvPicPr>
          <p:nvPr/>
        </p:nvPicPr>
        <p:blipFill>
          <a:blip r:embed="rId3"/>
          <a:stretch>
            <a:fillRect/>
          </a:stretch>
        </p:blipFill>
        <p:spPr>
          <a:xfrm>
            <a:off x="3290277" y="1720781"/>
            <a:ext cx="5611446" cy="4651266"/>
          </a:xfrm>
          <a:prstGeom prst="rect">
            <a:avLst/>
          </a:prstGeom>
        </p:spPr>
      </p:pic>
    </p:spTree>
    <p:extLst>
      <p:ext uri="{BB962C8B-B14F-4D97-AF65-F5344CB8AC3E}">
        <p14:creationId xmlns:p14="http://schemas.microsoft.com/office/powerpoint/2010/main" val="336218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Overriding</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If a class inherits a method from its superclass, then there is a chance to override the method provided that it is not marked final.</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423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Polymorphism</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Polymorphism is the ability of an object to take on many forms.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most common use of polymorphism in OOP occurs when a parent class reference is used to refer to a child class object.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920E5C9F-6DD7-D494-71BD-7767DBA183E5}"/>
              </a:ext>
            </a:extLst>
          </p:cNvPr>
          <p:cNvPicPr>
            <a:picLocks noChangeAspect="1"/>
          </p:cNvPicPr>
          <p:nvPr/>
        </p:nvPicPr>
        <p:blipFill>
          <a:blip r:embed="rId3"/>
          <a:stretch>
            <a:fillRect/>
          </a:stretch>
        </p:blipFill>
        <p:spPr>
          <a:xfrm>
            <a:off x="1584767" y="4348388"/>
            <a:ext cx="7772400" cy="1097280"/>
          </a:xfrm>
          <a:prstGeom prst="rect">
            <a:avLst/>
          </a:prstGeom>
        </p:spPr>
      </p:pic>
      <p:pic>
        <p:nvPicPr>
          <p:cNvPr id="7" name="Picture 6">
            <a:extLst>
              <a:ext uri="{FF2B5EF4-FFF2-40B4-BE49-F238E27FC236}">
                <a16:creationId xmlns:a16="http://schemas.microsoft.com/office/drawing/2014/main" id="{723B29D8-5FC3-6E89-FEEE-96DCFB48634F}"/>
              </a:ext>
            </a:extLst>
          </p:cNvPr>
          <p:cNvPicPr>
            <a:picLocks noChangeAspect="1"/>
          </p:cNvPicPr>
          <p:nvPr/>
        </p:nvPicPr>
        <p:blipFill>
          <a:blip r:embed="rId4"/>
          <a:stretch>
            <a:fillRect/>
          </a:stretch>
        </p:blipFill>
        <p:spPr>
          <a:xfrm>
            <a:off x="1584767" y="3809834"/>
            <a:ext cx="7772400" cy="422177"/>
          </a:xfrm>
          <a:prstGeom prst="rect">
            <a:avLst/>
          </a:prstGeom>
        </p:spPr>
      </p:pic>
    </p:spTree>
    <p:extLst>
      <p:ext uri="{BB962C8B-B14F-4D97-AF65-F5344CB8AC3E}">
        <p14:creationId xmlns:p14="http://schemas.microsoft.com/office/powerpoint/2010/main" val="43182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Abstraction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Quality of dealing with ideas rather than events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Process of hiding the implementation details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Only the functionality will be provided to the user</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What the object does instead of how it does it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04358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Abstraction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Contains </a:t>
            </a:r>
            <a:r>
              <a:rPr lang="en-US" sz="2000" dirty="0">
                <a:solidFill>
                  <a:srgbClr val="E20814"/>
                </a:solidFill>
              </a:rPr>
              <a:t>abstract</a:t>
            </a:r>
            <a:r>
              <a:rPr lang="en-US" sz="2000" dirty="0">
                <a:solidFill>
                  <a:schemeClr val="tx1"/>
                </a:solidFill>
              </a:rPr>
              <a:t> in declaration</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May or not contains abstract methods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Can not instantiated</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Inherit, provide implementations for abstract methods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5839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Abstraction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If you want a class to contain a particular method but you want the actual implementation of that method to be determined by child classes, you can declare the method in the parent class as an abstract.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An abstract method contains a method signature, but no method body.</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285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Encapsulation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Mechanism of wrapping the data (variables) and code acting on the data (methods) together as a single unit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Hidden variables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Access through the class methods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Data hiding</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Declare variables private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setter and getter methods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729869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 name="Picture 1">
            <a:extLst>
              <a:ext uri="{FF2B5EF4-FFF2-40B4-BE49-F238E27FC236}">
                <a16:creationId xmlns:a16="http://schemas.microsoft.com/office/drawing/2014/main" id="{6DA32172-3BBF-E4CE-3801-A7460E5D7AB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2065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Interface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Reference type in Java.</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Similar to class.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Collection of abstract methods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Class </a:t>
            </a:r>
            <a:r>
              <a:rPr lang="en-US" sz="2000" dirty="0">
                <a:solidFill>
                  <a:srgbClr val="E20814"/>
                </a:solidFill>
              </a:rPr>
              <a:t>implements</a:t>
            </a:r>
            <a:r>
              <a:rPr lang="en-US" sz="2000" dirty="0">
                <a:solidFill>
                  <a:schemeClr val="tx1"/>
                </a:solidFill>
              </a:rPr>
              <a:t> interface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Contains constants, default methods, static methods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Method bodies for </a:t>
            </a:r>
            <a:r>
              <a:rPr lang="en-US" sz="2000" dirty="0">
                <a:solidFill>
                  <a:srgbClr val="E20814"/>
                </a:solidFill>
              </a:rPr>
              <a:t>default</a:t>
            </a:r>
            <a:r>
              <a:rPr lang="en-US" sz="2000" dirty="0">
                <a:solidFill>
                  <a:schemeClr val="tx1"/>
                </a:solidFill>
              </a:rPr>
              <a:t>, </a:t>
            </a:r>
            <a:r>
              <a:rPr lang="en-US" sz="2000" dirty="0">
                <a:solidFill>
                  <a:srgbClr val="E20814"/>
                </a:solidFill>
              </a:rPr>
              <a:t>static</a:t>
            </a:r>
            <a:r>
              <a:rPr lang="en-US" sz="2000" dirty="0">
                <a:solidFill>
                  <a:schemeClr val="tx1"/>
                </a:solidFill>
              </a:rPr>
              <a:t> methods.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Extend</a:t>
            </a:r>
            <a:r>
              <a:rPr lang="en-US" sz="2000" dirty="0">
                <a:solidFill>
                  <a:srgbClr val="E20814"/>
                </a:solidFill>
              </a:rPr>
              <a:t> </a:t>
            </a:r>
            <a:r>
              <a:rPr lang="en-US" sz="2000" dirty="0">
                <a:solidFill>
                  <a:schemeClr val="tx1"/>
                </a:solidFill>
              </a:rPr>
              <a:t>each other with </a:t>
            </a:r>
            <a:r>
              <a:rPr lang="en-US" sz="2000" dirty="0">
                <a:solidFill>
                  <a:srgbClr val="E20814"/>
                </a:solidFill>
              </a:rPr>
              <a:t>extends</a:t>
            </a:r>
            <a:r>
              <a:rPr lang="en-US" sz="2000" dirty="0">
                <a:solidFill>
                  <a:schemeClr val="tx1"/>
                </a:solidFill>
              </a:rPr>
              <a:t> keywords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06841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931473" y="3136633"/>
            <a:ext cx="232905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Introduction</a:t>
            </a:r>
            <a:endParaRPr dirty="0"/>
          </a:p>
        </p:txBody>
      </p:sp>
    </p:spTree>
    <p:extLst>
      <p:ext uri="{BB962C8B-B14F-4D97-AF65-F5344CB8AC3E}">
        <p14:creationId xmlns:p14="http://schemas.microsoft.com/office/powerpoint/2010/main" val="288824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064160" y="3136633"/>
            <a:ext cx="406368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Collections</a:t>
            </a:r>
            <a:r>
              <a:rPr lang="tr-TR" sz="3200" b="1" dirty="0">
                <a:solidFill>
                  <a:srgbClr val="E20814"/>
                </a:solidFill>
                <a:latin typeface="Calibri"/>
                <a:cs typeface="Calibri"/>
                <a:sym typeface="Calibri"/>
              </a:rPr>
              <a:t> Framework</a:t>
            </a:r>
            <a:endParaRPr dirty="0"/>
          </a:p>
        </p:txBody>
      </p:sp>
    </p:spTree>
    <p:extLst>
      <p:ext uri="{BB962C8B-B14F-4D97-AF65-F5344CB8AC3E}">
        <p14:creationId xmlns:p14="http://schemas.microsoft.com/office/powerpoint/2010/main" val="384568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Collections Framework</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framework had to allow different types of collections to work in a similar manner and with a high degree of interoperability.</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framework had to extend and/or adapt a collection easily.</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A collections framework is a unified architecture for representing and manipulating collections. All collections frameworks contain the followings.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68507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Collections Framework</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Interfaces</a:t>
            </a:r>
            <a:r>
              <a:rPr lang="en-US" sz="2000" dirty="0">
                <a:solidFill>
                  <a:schemeClr val="tx1"/>
                </a:solidFill>
              </a:rPr>
              <a:t>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Implementations</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Algorithms</a:t>
            </a:r>
            <a:endParaRPr lang="en-US" sz="2000" dirty="0">
              <a:solidFill>
                <a:schemeClr val="tx1"/>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39817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The Collection Interface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Foundation upon which the collections framework is built.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It declares the core methods that all collections will have.</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3" name="Google Shape;141;g1897da35c97_0_43">
            <a:extLst>
              <a:ext uri="{FF2B5EF4-FFF2-40B4-BE49-F238E27FC236}">
                <a16:creationId xmlns:a16="http://schemas.microsoft.com/office/drawing/2014/main" id="{C9A2143E-74F9-D030-5BF3-9A3B01EAC6DD}"/>
              </a:ext>
            </a:extLst>
          </p:cNvPr>
          <p:cNvSpPr txBox="1"/>
          <p:nvPr/>
        </p:nvSpPr>
        <p:spPr>
          <a:xfrm>
            <a:off x="1641399" y="3429000"/>
            <a:ext cx="3570682" cy="2585283"/>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add(Object obj)</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addAll</a:t>
            </a:r>
            <a:r>
              <a:rPr lang="en-US" sz="1200" dirty="0"/>
              <a:t>(Collection c)</a:t>
            </a:r>
          </a:p>
          <a:p>
            <a:pPr marL="234950" indent="-171450">
              <a:lnSpc>
                <a:spcPct val="150000"/>
              </a:lnSpc>
              <a:buClr>
                <a:schemeClr val="dk1"/>
              </a:buClr>
              <a:buSzPts val="2000"/>
              <a:buFont typeface="Arial" panose="020B0604020202020204" pitchFamily="34" charset="0"/>
              <a:buChar char="•"/>
            </a:pPr>
            <a:r>
              <a:rPr lang="en-US" sz="1200" dirty="0"/>
              <a:t>void clear( )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contains(Object obj)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containsAll</a:t>
            </a:r>
            <a:r>
              <a:rPr lang="en-US" sz="1200" dirty="0"/>
              <a:t>(Collection c)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equals(Object obj)	</a:t>
            </a:r>
          </a:p>
          <a:p>
            <a:pPr marL="234950" indent="-171450">
              <a:lnSpc>
                <a:spcPct val="150000"/>
              </a:lnSpc>
              <a:buClr>
                <a:schemeClr val="dk1"/>
              </a:buClr>
              <a:buSzPts val="2000"/>
              <a:buFont typeface="Arial" panose="020B0604020202020204" pitchFamily="34" charset="0"/>
              <a:buChar char="•"/>
            </a:pPr>
            <a:r>
              <a:rPr lang="en-US" sz="1200" dirty="0"/>
              <a:t>int </a:t>
            </a:r>
            <a:r>
              <a:rPr lang="en-US" sz="1200" dirty="0" err="1"/>
              <a:t>hashCode</a:t>
            </a:r>
            <a:r>
              <a:rPr lang="en-US" sz="1200" dirty="0"/>
              <a:t>( )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isEmpty</a:t>
            </a:r>
            <a:r>
              <a:rPr lang="en-US" sz="1200" dirty="0"/>
              <a:t>( )	</a:t>
            </a:r>
          </a:p>
          <a:p>
            <a:pPr marL="234950" indent="-171450">
              <a:lnSpc>
                <a:spcPct val="150000"/>
              </a:lnSpc>
              <a:buClr>
                <a:schemeClr val="dk1"/>
              </a:buClr>
              <a:buSzPts val="2000"/>
              <a:buFont typeface="Arial" panose="020B0604020202020204" pitchFamily="34" charset="0"/>
              <a:buChar char="•"/>
            </a:pPr>
            <a:endParaRPr lang="en-US" sz="1200" dirty="0"/>
          </a:p>
        </p:txBody>
      </p:sp>
      <p:sp>
        <p:nvSpPr>
          <p:cNvPr id="5" name="Google Shape;141;g1897da35c97_0_43">
            <a:extLst>
              <a:ext uri="{FF2B5EF4-FFF2-40B4-BE49-F238E27FC236}">
                <a16:creationId xmlns:a16="http://schemas.microsoft.com/office/drawing/2014/main" id="{555186F7-ABA6-D86C-47B4-530C4DF228E2}"/>
              </a:ext>
            </a:extLst>
          </p:cNvPr>
          <p:cNvSpPr txBox="1"/>
          <p:nvPr/>
        </p:nvSpPr>
        <p:spPr>
          <a:xfrm>
            <a:off x="4865245" y="3429000"/>
            <a:ext cx="3570682" cy="2585283"/>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a:t>Iterator iterator( )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remove(Object obj)	</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removeAll</a:t>
            </a:r>
            <a:r>
              <a:rPr lang="en-US" sz="1200" dirty="0"/>
              <a:t>(Collection c)</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retainAll</a:t>
            </a:r>
            <a:r>
              <a:rPr lang="en-US" sz="1200" dirty="0"/>
              <a:t>(Collection c)	</a:t>
            </a:r>
          </a:p>
          <a:p>
            <a:pPr marL="234950" indent="-171450">
              <a:lnSpc>
                <a:spcPct val="150000"/>
              </a:lnSpc>
              <a:buClr>
                <a:schemeClr val="dk1"/>
              </a:buClr>
              <a:buSzPts val="2000"/>
              <a:buFont typeface="Arial" panose="020B0604020202020204" pitchFamily="34" charset="0"/>
              <a:buChar char="•"/>
            </a:pPr>
            <a:r>
              <a:rPr lang="en-US" sz="1200" dirty="0"/>
              <a:t>int size( )</a:t>
            </a:r>
          </a:p>
          <a:p>
            <a:pPr marL="234950" indent="-171450">
              <a:lnSpc>
                <a:spcPct val="150000"/>
              </a:lnSpc>
              <a:buClr>
                <a:schemeClr val="dk1"/>
              </a:buClr>
              <a:buSzPts val="2000"/>
              <a:buFont typeface="Arial" panose="020B0604020202020204" pitchFamily="34" charset="0"/>
              <a:buChar char="•"/>
            </a:pPr>
            <a:r>
              <a:rPr lang="en-US" sz="1200" dirty="0"/>
              <a:t>Object[ ] </a:t>
            </a:r>
            <a:r>
              <a:rPr lang="en-US" sz="1200" dirty="0" err="1"/>
              <a:t>toArray</a:t>
            </a:r>
            <a:r>
              <a:rPr lang="en-US" sz="1200" dirty="0"/>
              <a:t>( )</a:t>
            </a:r>
          </a:p>
          <a:p>
            <a:pPr marL="234950" indent="-171450">
              <a:lnSpc>
                <a:spcPct val="150000"/>
              </a:lnSpc>
              <a:buClr>
                <a:schemeClr val="dk1"/>
              </a:buClr>
              <a:buSzPts val="2000"/>
              <a:buFont typeface="Arial" panose="020B0604020202020204" pitchFamily="34" charset="0"/>
              <a:buChar char="•"/>
            </a:pPr>
            <a:r>
              <a:rPr lang="en-US" sz="1200" dirty="0"/>
              <a:t>Object[ ] </a:t>
            </a:r>
            <a:r>
              <a:rPr lang="en-US" sz="1200" dirty="0" err="1"/>
              <a:t>toArray</a:t>
            </a:r>
            <a:r>
              <a:rPr lang="en-US" sz="1200" dirty="0"/>
              <a:t>(Object array[ ])</a:t>
            </a:r>
          </a:p>
          <a:p>
            <a:pPr marL="234950" indent="-171450">
              <a:lnSpc>
                <a:spcPct val="150000"/>
              </a:lnSpc>
              <a:buClr>
                <a:schemeClr val="dk1"/>
              </a:buClr>
              <a:buSzPts val="2000"/>
              <a:buFont typeface="Arial" panose="020B0604020202020204" pitchFamily="34" charset="0"/>
              <a:buChar char="•"/>
            </a:pPr>
            <a:endParaRPr lang="en-US" sz="1200" dirty="0"/>
          </a:p>
          <a:p>
            <a:pPr marL="234950" indent="-171450">
              <a:lnSpc>
                <a:spcPct val="150000"/>
              </a:lnSpc>
              <a:buClr>
                <a:schemeClr val="dk1"/>
              </a:buClr>
              <a:buSzPts val="2000"/>
              <a:buFont typeface="Arial" panose="020B0604020202020204" pitchFamily="34" charset="0"/>
              <a:buChar char="•"/>
            </a:pPr>
            <a:endParaRPr lang="en-US" sz="1200" dirty="0"/>
          </a:p>
        </p:txBody>
      </p:sp>
    </p:spTree>
    <p:extLst>
      <p:ext uri="{BB962C8B-B14F-4D97-AF65-F5344CB8AC3E}">
        <p14:creationId xmlns:p14="http://schemas.microsoft.com/office/powerpoint/2010/main" val="26272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10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animEffect transition="in" filter="fade">
                                      <p:cBhvr>
                                        <p:cTn id="47" dur="1000"/>
                                        <p:tgtEl>
                                          <p:spTgt spid="3">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10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0" end="0"/>
                                            </p:txEl>
                                          </p:spTgt>
                                        </p:tgtEl>
                                        <p:attrNameLst>
                                          <p:attrName>style.visibility</p:attrName>
                                        </p:attrNameLst>
                                      </p:cBhvr>
                                      <p:to>
                                        <p:strVal val="visible"/>
                                      </p:to>
                                    </p:set>
                                    <p:animEffect transition="in" filter="fade">
                                      <p:cBhvr>
                                        <p:cTn id="57" dur="1000"/>
                                        <p:tgtEl>
                                          <p:spTgt spid="5">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 end="1"/>
                                            </p:txEl>
                                          </p:spTgt>
                                        </p:tgtEl>
                                        <p:attrNameLst>
                                          <p:attrName>style.visibility</p:attrName>
                                        </p:attrNameLst>
                                      </p:cBhvr>
                                      <p:to>
                                        <p:strVal val="visible"/>
                                      </p:to>
                                    </p:set>
                                    <p:animEffect transition="in" filter="fade">
                                      <p:cBhvr>
                                        <p:cTn id="62" dur="1000"/>
                                        <p:tgtEl>
                                          <p:spTgt spid="5">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2" end="2"/>
                                            </p:txEl>
                                          </p:spTgt>
                                        </p:tgtEl>
                                        <p:attrNameLst>
                                          <p:attrName>style.visibility</p:attrName>
                                        </p:attrNameLst>
                                      </p:cBhvr>
                                      <p:to>
                                        <p:strVal val="visible"/>
                                      </p:to>
                                    </p:set>
                                    <p:animEffect transition="in" filter="fade">
                                      <p:cBhvr>
                                        <p:cTn id="67" dur="1000"/>
                                        <p:tgtEl>
                                          <p:spTgt spid="5">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
                                            <p:txEl>
                                              <p:pRg st="3" end="3"/>
                                            </p:txEl>
                                          </p:spTgt>
                                        </p:tgtEl>
                                        <p:attrNameLst>
                                          <p:attrName>style.visibility</p:attrName>
                                        </p:attrNameLst>
                                      </p:cBhvr>
                                      <p:to>
                                        <p:strVal val="visible"/>
                                      </p:to>
                                    </p:set>
                                    <p:animEffect transition="in" filter="fade">
                                      <p:cBhvr>
                                        <p:cTn id="72" dur="1000"/>
                                        <p:tgtEl>
                                          <p:spTgt spid="5">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xEl>
                                              <p:pRg st="4" end="4"/>
                                            </p:txEl>
                                          </p:spTgt>
                                        </p:tgtEl>
                                        <p:attrNameLst>
                                          <p:attrName>style.visibility</p:attrName>
                                        </p:attrNameLst>
                                      </p:cBhvr>
                                      <p:to>
                                        <p:strVal val="visible"/>
                                      </p:to>
                                    </p:set>
                                    <p:animEffect transition="in" filter="fade">
                                      <p:cBhvr>
                                        <p:cTn id="77" dur="1000"/>
                                        <p:tgtEl>
                                          <p:spTgt spid="5">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5">
                                            <p:txEl>
                                              <p:pRg st="5" end="5"/>
                                            </p:txEl>
                                          </p:spTgt>
                                        </p:tgtEl>
                                        <p:attrNameLst>
                                          <p:attrName>style.visibility</p:attrName>
                                        </p:attrNameLst>
                                      </p:cBhvr>
                                      <p:to>
                                        <p:strVal val="visible"/>
                                      </p:to>
                                    </p:set>
                                    <p:animEffect transition="in" filter="fade">
                                      <p:cBhvr>
                                        <p:cTn id="82" dur="1000"/>
                                        <p:tgtEl>
                                          <p:spTgt spid="5">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
                                            <p:txEl>
                                              <p:pRg st="6" end="6"/>
                                            </p:txEl>
                                          </p:spTgt>
                                        </p:tgtEl>
                                        <p:attrNameLst>
                                          <p:attrName>style.visibility</p:attrName>
                                        </p:attrNameLst>
                                      </p:cBhvr>
                                      <p:to>
                                        <p:strVal val="visible"/>
                                      </p:to>
                                    </p:set>
                                    <p:animEffect transition="in" filter="fade">
                                      <p:cBhvr>
                                        <p:cTn id="87"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The List Interface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Extends Collection</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Insert, access with zero-based index</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Duplicate elements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3" name="Google Shape;141;g1897da35c97_0_43">
            <a:extLst>
              <a:ext uri="{FF2B5EF4-FFF2-40B4-BE49-F238E27FC236}">
                <a16:creationId xmlns:a16="http://schemas.microsoft.com/office/drawing/2014/main" id="{C9A2143E-74F9-D030-5BF3-9A3B01EAC6DD}"/>
              </a:ext>
            </a:extLst>
          </p:cNvPr>
          <p:cNvSpPr txBox="1"/>
          <p:nvPr/>
        </p:nvSpPr>
        <p:spPr>
          <a:xfrm>
            <a:off x="1641399" y="3951803"/>
            <a:ext cx="3570682" cy="1754286"/>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err="1">
                <a:solidFill>
                  <a:srgbClr val="E20814"/>
                </a:solidFill>
              </a:rPr>
              <a:t>List.of</a:t>
            </a:r>
            <a:r>
              <a:rPr lang="en-US" sz="1200" dirty="0">
                <a:solidFill>
                  <a:srgbClr val="E20814"/>
                </a:solidFill>
              </a:rPr>
              <a:t>(…)</a:t>
            </a:r>
          </a:p>
          <a:p>
            <a:pPr marL="234950" indent="-171450">
              <a:lnSpc>
                <a:spcPct val="150000"/>
              </a:lnSpc>
              <a:buClr>
                <a:schemeClr val="dk1"/>
              </a:buClr>
              <a:buSzPts val="2000"/>
              <a:buFont typeface="Arial" panose="020B0604020202020204" pitchFamily="34" charset="0"/>
              <a:buChar char="•"/>
            </a:pPr>
            <a:r>
              <a:rPr lang="en-US" sz="1200" dirty="0"/>
              <a:t>void add(int index, Object obj)</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a:t>
            </a:r>
            <a:r>
              <a:rPr lang="en-US" sz="1200" dirty="0" err="1"/>
              <a:t>addAll</a:t>
            </a:r>
            <a:r>
              <a:rPr lang="en-US" sz="1200" dirty="0"/>
              <a:t>(int index, Collection c)</a:t>
            </a:r>
          </a:p>
          <a:p>
            <a:pPr marL="234950" indent="-171450">
              <a:lnSpc>
                <a:spcPct val="150000"/>
              </a:lnSpc>
              <a:buClr>
                <a:schemeClr val="dk1"/>
              </a:buClr>
              <a:buSzPts val="2000"/>
              <a:buFont typeface="Arial" panose="020B0604020202020204" pitchFamily="34" charset="0"/>
              <a:buChar char="•"/>
            </a:pPr>
            <a:r>
              <a:rPr lang="en-US" sz="1200" dirty="0"/>
              <a:t>Object get(int index)	</a:t>
            </a:r>
          </a:p>
          <a:p>
            <a:pPr marL="234950" indent="-171450">
              <a:lnSpc>
                <a:spcPct val="150000"/>
              </a:lnSpc>
              <a:buClr>
                <a:schemeClr val="dk1"/>
              </a:buClr>
              <a:buSzPts val="2000"/>
              <a:buFont typeface="Arial" panose="020B0604020202020204" pitchFamily="34" charset="0"/>
              <a:buChar char="•"/>
            </a:pPr>
            <a:r>
              <a:rPr lang="en-US" sz="1200" dirty="0"/>
              <a:t>int </a:t>
            </a:r>
            <a:r>
              <a:rPr lang="en-US" sz="1200" dirty="0" err="1"/>
              <a:t>indexOf</a:t>
            </a:r>
            <a:r>
              <a:rPr lang="en-US" sz="1200" dirty="0"/>
              <a:t>(Object obj)	</a:t>
            </a:r>
          </a:p>
          <a:p>
            <a:pPr marL="234950" indent="-171450">
              <a:lnSpc>
                <a:spcPct val="150000"/>
              </a:lnSpc>
              <a:buClr>
                <a:schemeClr val="dk1"/>
              </a:buClr>
              <a:buSzPts val="2000"/>
              <a:buFont typeface="Arial" panose="020B0604020202020204" pitchFamily="34" charset="0"/>
              <a:buChar char="•"/>
            </a:pPr>
            <a:r>
              <a:rPr lang="en-US" sz="1200" dirty="0"/>
              <a:t>int </a:t>
            </a:r>
            <a:r>
              <a:rPr lang="en-US" sz="1200" dirty="0" err="1"/>
              <a:t>lastIndexOf</a:t>
            </a:r>
            <a:r>
              <a:rPr lang="en-US" sz="1200" dirty="0"/>
              <a:t>(Object obj)</a:t>
            </a:r>
          </a:p>
        </p:txBody>
      </p:sp>
      <p:sp>
        <p:nvSpPr>
          <p:cNvPr id="8" name="Google Shape;141;g1897da35c97_0_43">
            <a:extLst>
              <a:ext uri="{FF2B5EF4-FFF2-40B4-BE49-F238E27FC236}">
                <a16:creationId xmlns:a16="http://schemas.microsoft.com/office/drawing/2014/main" id="{660CFBFB-E02F-B47C-993E-F03A27321BE1}"/>
              </a:ext>
            </a:extLst>
          </p:cNvPr>
          <p:cNvSpPr txBox="1"/>
          <p:nvPr/>
        </p:nvSpPr>
        <p:spPr>
          <a:xfrm>
            <a:off x="5212081" y="3951803"/>
            <a:ext cx="3570682" cy="1477287"/>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err="1"/>
              <a:t>ListIterator</a:t>
            </a:r>
            <a:r>
              <a:rPr lang="en-US" sz="1200" dirty="0"/>
              <a:t> </a:t>
            </a:r>
            <a:r>
              <a:rPr lang="en-US" sz="1200" dirty="0" err="1"/>
              <a:t>listIterator</a:t>
            </a:r>
            <a:r>
              <a:rPr lang="en-US" sz="1200" dirty="0"/>
              <a:t>( )	</a:t>
            </a:r>
          </a:p>
          <a:p>
            <a:pPr marL="234950" indent="-171450">
              <a:lnSpc>
                <a:spcPct val="150000"/>
              </a:lnSpc>
              <a:buClr>
                <a:schemeClr val="dk1"/>
              </a:buClr>
              <a:buSzPts val="2000"/>
              <a:buFont typeface="Arial" panose="020B0604020202020204" pitchFamily="34" charset="0"/>
              <a:buChar char="•"/>
            </a:pPr>
            <a:r>
              <a:rPr lang="en-US" sz="1200" dirty="0" err="1"/>
              <a:t>ListIterator</a:t>
            </a:r>
            <a:r>
              <a:rPr lang="en-US" sz="1200" dirty="0"/>
              <a:t> </a:t>
            </a:r>
            <a:r>
              <a:rPr lang="en-US" sz="1200" dirty="0" err="1"/>
              <a:t>listIterator</a:t>
            </a:r>
            <a:r>
              <a:rPr lang="en-US" sz="1200" dirty="0"/>
              <a:t>(int index)</a:t>
            </a:r>
          </a:p>
          <a:p>
            <a:pPr marL="234950" indent="-171450">
              <a:lnSpc>
                <a:spcPct val="150000"/>
              </a:lnSpc>
              <a:buClr>
                <a:schemeClr val="dk1"/>
              </a:buClr>
              <a:buSzPts val="2000"/>
              <a:buFont typeface="Arial" panose="020B0604020202020204" pitchFamily="34" charset="0"/>
              <a:buChar char="•"/>
            </a:pPr>
            <a:r>
              <a:rPr lang="en-US" sz="1200" dirty="0"/>
              <a:t>Object remove(int index)	</a:t>
            </a:r>
          </a:p>
          <a:p>
            <a:pPr marL="234950" indent="-171450">
              <a:lnSpc>
                <a:spcPct val="150000"/>
              </a:lnSpc>
              <a:buClr>
                <a:schemeClr val="dk1"/>
              </a:buClr>
              <a:buSzPts val="2000"/>
              <a:buFont typeface="Arial" panose="020B0604020202020204" pitchFamily="34" charset="0"/>
              <a:buChar char="•"/>
            </a:pPr>
            <a:r>
              <a:rPr lang="en-US" sz="1200" dirty="0"/>
              <a:t>Object set(int index, Object obj)	</a:t>
            </a:r>
          </a:p>
          <a:p>
            <a:pPr marL="234950" indent="-171450">
              <a:lnSpc>
                <a:spcPct val="150000"/>
              </a:lnSpc>
              <a:buClr>
                <a:schemeClr val="dk1"/>
              </a:buClr>
              <a:buSzPts val="2000"/>
              <a:buFont typeface="Arial" panose="020B0604020202020204" pitchFamily="34" charset="0"/>
              <a:buChar char="•"/>
            </a:pPr>
            <a:r>
              <a:rPr lang="en-US" sz="1200" dirty="0"/>
              <a:t>List </a:t>
            </a:r>
            <a:r>
              <a:rPr lang="en-US" sz="1200" dirty="0" err="1"/>
              <a:t>subList</a:t>
            </a:r>
            <a:r>
              <a:rPr lang="en-US" sz="1200" dirty="0"/>
              <a:t>(int start, int end)</a:t>
            </a:r>
          </a:p>
        </p:txBody>
      </p:sp>
    </p:spTree>
    <p:extLst>
      <p:ext uri="{BB962C8B-B14F-4D97-AF65-F5344CB8AC3E}">
        <p14:creationId xmlns:p14="http://schemas.microsoft.com/office/powerpoint/2010/main" val="183807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Other Interfaces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4293443"/>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The Set Interface </a:t>
            </a:r>
            <a:r>
              <a:rPr lang="en-US" sz="2000" dirty="0">
                <a:solidFill>
                  <a:schemeClr val="bg1">
                    <a:lumMod val="50000"/>
                  </a:schemeClr>
                </a:solidFill>
              </a:rPr>
              <a:t>(not contain duplicate elements)</a:t>
            </a:r>
          </a:p>
          <a:p>
            <a:pPr marL="406400" indent="-342900">
              <a:lnSpc>
                <a:spcPct val="150000"/>
              </a:lnSpc>
              <a:buClr>
                <a:schemeClr val="dk1"/>
              </a:buClr>
              <a:buSzPts val="2000"/>
              <a:buFont typeface="Wingdings" panose="05000000000000000000" pitchFamily="2" charset="2"/>
              <a:buChar char="v"/>
            </a:pPr>
            <a:r>
              <a:rPr lang="en-US" dirty="0"/>
              <a:t>add() - clear() - contains() - </a:t>
            </a:r>
            <a:r>
              <a:rPr lang="en-US" dirty="0" err="1"/>
              <a:t>isEmpty</a:t>
            </a:r>
            <a:r>
              <a:rPr lang="en-US" dirty="0"/>
              <a:t>() - iterator() - remove() - size()</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The </a:t>
            </a:r>
            <a:r>
              <a:rPr lang="en-US" sz="2000" dirty="0" err="1">
                <a:solidFill>
                  <a:srgbClr val="E20814"/>
                </a:solidFill>
              </a:rPr>
              <a:t>SortedSet</a:t>
            </a:r>
            <a:r>
              <a:rPr lang="en-US" sz="2000" dirty="0">
                <a:solidFill>
                  <a:srgbClr val="E20814"/>
                </a:solidFill>
              </a:rPr>
              <a:t> Interface </a:t>
            </a:r>
            <a:r>
              <a:rPr lang="en-US" sz="2000" dirty="0">
                <a:solidFill>
                  <a:schemeClr val="bg1">
                    <a:lumMod val="50000"/>
                  </a:schemeClr>
                </a:solidFill>
              </a:rPr>
              <a:t>(ascending order)</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The Map Interface</a:t>
            </a:r>
            <a:r>
              <a:rPr lang="en-US" sz="2000" dirty="0">
                <a:solidFill>
                  <a:schemeClr val="tx1">
                    <a:lumMod val="95000"/>
                    <a:lumOff val="5000"/>
                  </a:schemeClr>
                </a:solidFill>
              </a:rPr>
              <a:t> </a:t>
            </a:r>
            <a:r>
              <a:rPr lang="en-US" sz="2000" dirty="0">
                <a:solidFill>
                  <a:schemeClr val="bg1">
                    <a:lumMod val="50000"/>
                  </a:schemeClr>
                </a:solidFill>
              </a:rPr>
              <a:t>(maps unique keys to values)</a:t>
            </a:r>
          </a:p>
          <a:p>
            <a:pPr marL="406400" indent="-342900">
              <a:lnSpc>
                <a:spcPct val="150000"/>
              </a:lnSpc>
              <a:buClr>
                <a:schemeClr val="dk1"/>
              </a:buClr>
              <a:buSzPts val="2000"/>
              <a:buFont typeface="Wingdings" panose="05000000000000000000" pitchFamily="2" charset="2"/>
              <a:buChar char="v"/>
            </a:pPr>
            <a:r>
              <a:rPr lang="en-US" dirty="0">
                <a:solidFill>
                  <a:schemeClr val="tx1"/>
                </a:solidFill>
              </a:rPr>
              <a:t>clear() - </a:t>
            </a:r>
            <a:r>
              <a:rPr lang="en-US" dirty="0" err="1">
                <a:solidFill>
                  <a:schemeClr val="tx1"/>
                </a:solidFill>
              </a:rPr>
              <a:t>containsKey</a:t>
            </a:r>
            <a:r>
              <a:rPr lang="en-US" dirty="0">
                <a:solidFill>
                  <a:schemeClr val="tx1"/>
                </a:solidFill>
              </a:rPr>
              <a:t>(Object k) - </a:t>
            </a:r>
            <a:r>
              <a:rPr lang="en-US" dirty="0" err="1">
                <a:solidFill>
                  <a:schemeClr val="tx1"/>
                </a:solidFill>
              </a:rPr>
              <a:t>containsValue</a:t>
            </a:r>
            <a:r>
              <a:rPr lang="en-US" dirty="0">
                <a:solidFill>
                  <a:schemeClr val="tx1"/>
                </a:solidFill>
              </a:rPr>
              <a:t>(Object v) - equals(Object obj) - get(Object k) - </a:t>
            </a:r>
            <a:r>
              <a:rPr lang="en-US" dirty="0" err="1">
                <a:solidFill>
                  <a:schemeClr val="tx1"/>
                </a:solidFill>
              </a:rPr>
              <a:t>isEmpty</a:t>
            </a:r>
            <a:r>
              <a:rPr lang="en-US" dirty="0">
                <a:solidFill>
                  <a:schemeClr val="tx1"/>
                </a:solidFill>
              </a:rPr>
              <a:t>() - put(Object k, Object v) - </a:t>
            </a:r>
            <a:r>
              <a:rPr lang="en-US" dirty="0" err="1">
                <a:solidFill>
                  <a:schemeClr val="tx1"/>
                </a:solidFill>
              </a:rPr>
              <a:t>putAll</a:t>
            </a:r>
            <a:r>
              <a:rPr lang="en-US" dirty="0">
                <a:solidFill>
                  <a:schemeClr val="tx1"/>
                </a:solidFill>
              </a:rPr>
              <a:t>(Map m) - remove(Object k) - int size() - values()</a:t>
            </a:r>
          </a:p>
          <a:p>
            <a:pPr marL="406400" lvl="0" indent="-342900">
              <a:lnSpc>
                <a:spcPct val="150000"/>
              </a:lnSpc>
              <a:buSzPts val="2000"/>
              <a:buFont typeface="Wingdings" panose="05000000000000000000" pitchFamily="2" charset="2"/>
              <a:buChar char="v"/>
            </a:pPr>
            <a:r>
              <a:rPr lang="en-US" sz="2000" dirty="0">
                <a:solidFill>
                  <a:srgbClr val="E20814"/>
                </a:solidFill>
              </a:rPr>
              <a:t>The </a:t>
            </a:r>
            <a:r>
              <a:rPr lang="en-US" sz="2000" dirty="0" err="1">
                <a:solidFill>
                  <a:srgbClr val="E20814"/>
                </a:solidFill>
              </a:rPr>
              <a:t>Map.Entry</a:t>
            </a:r>
            <a:r>
              <a:rPr lang="en-US" sz="2000" dirty="0">
                <a:solidFill>
                  <a:srgbClr val="E20814"/>
                </a:solidFill>
              </a:rPr>
              <a:t> Interface</a:t>
            </a:r>
          </a:p>
          <a:p>
            <a:pPr marL="406400" indent="-342900">
              <a:lnSpc>
                <a:spcPct val="150000"/>
              </a:lnSpc>
              <a:buSzPts val="2000"/>
              <a:buFont typeface="Wingdings" panose="05000000000000000000" pitchFamily="2" charset="2"/>
              <a:buChar char="v"/>
            </a:pPr>
            <a:r>
              <a:rPr lang="en-US" sz="2000" dirty="0">
                <a:solidFill>
                  <a:srgbClr val="E20814"/>
                </a:solidFill>
              </a:rPr>
              <a:t>The </a:t>
            </a:r>
            <a:r>
              <a:rPr lang="en-US" sz="2000" dirty="0" err="1">
                <a:solidFill>
                  <a:srgbClr val="E20814"/>
                </a:solidFill>
              </a:rPr>
              <a:t>SortedMap</a:t>
            </a:r>
            <a:r>
              <a:rPr lang="en-US" sz="2000" dirty="0">
                <a:solidFill>
                  <a:srgbClr val="E20814"/>
                </a:solidFill>
              </a:rPr>
              <a:t> Interface</a:t>
            </a:r>
          </a:p>
          <a:p>
            <a:pPr marL="406400" indent="-342900">
              <a:lnSpc>
                <a:spcPct val="150000"/>
              </a:lnSpc>
              <a:buSzPts val="2000"/>
              <a:buFont typeface="Wingdings" panose="05000000000000000000" pitchFamily="2" charset="2"/>
              <a:buChar char="v"/>
            </a:pPr>
            <a:r>
              <a:rPr lang="en-US" sz="2000" dirty="0">
                <a:solidFill>
                  <a:srgbClr val="E20814"/>
                </a:solidFill>
              </a:rPr>
              <a:t>The Enumeration Interface</a:t>
            </a:r>
          </a:p>
          <a:p>
            <a:pPr marL="406400" lvl="0" indent="-342900">
              <a:lnSpc>
                <a:spcPct val="150000"/>
              </a:lnSpc>
              <a:buSzPts val="2000"/>
              <a:buFont typeface="Wingdings" panose="05000000000000000000" pitchFamily="2" charset="2"/>
              <a:buChar char="v"/>
            </a:pPr>
            <a:endParaRPr lang="en-US" sz="2000" dirty="0">
              <a:solidFill>
                <a:schemeClr val="tx1"/>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28933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10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The Collection Classes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Standard collection classes that implement Collection interfaces.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LinkedList, </a:t>
            </a:r>
            <a:r>
              <a:rPr lang="en-US" sz="2000" dirty="0" err="1">
                <a:solidFill>
                  <a:schemeClr val="tx1"/>
                </a:solidFill>
              </a:rPr>
              <a:t>ArrayList</a:t>
            </a:r>
            <a:r>
              <a:rPr lang="en-US" sz="2000" dirty="0">
                <a:solidFill>
                  <a:schemeClr val="tx1"/>
                </a:solidFill>
              </a:rPr>
              <a:t>, HashSet, HashMap</a:t>
            </a:r>
          </a:p>
          <a:p>
            <a:pPr marL="406400" indent="-342900">
              <a:lnSpc>
                <a:spcPct val="150000"/>
              </a:lnSpc>
              <a:buClr>
                <a:schemeClr val="dk1"/>
              </a:buClr>
              <a:buSzPts val="2000"/>
              <a:buFont typeface="Wingdings" panose="05000000000000000000" pitchFamily="2" charset="2"/>
              <a:buChar char="v"/>
            </a:pPr>
            <a:endParaRPr lang="en-US" sz="2000" dirty="0">
              <a:solidFill>
                <a:schemeClr val="tx1"/>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092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301515" y="3136633"/>
            <a:ext cx="358897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Lambda</a:t>
            </a:r>
            <a:r>
              <a:rPr lang="tr-TR" sz="3200" b="1" dirty="0">
                <a:solidFill>
                  <a:srgbClr val="E20814"/>
                </a:solidFill>
                <a:latin typeface="Calibri"/>
                <a:cs typeface="Calibri"/>
                <a:sym typeface="Calibri"/>
              </a:rPr>
              <a:t> </a:t>
            </a:r>
            <a:r>
              <a:rPr lang="tr-TR" sz="3200" b="1" dirty="0" err="1">
                <a:solidFill>
                  <a:srgbClr val="E20814"/>
                </a:solidFill>
                <a:latin typeface="Calibri"/>
                <a:cs typeface="Calibri"/>
                <a:sym typeface="Calibri"/>
              </a:rPr>
              <a:t>Expressions</a:t>
            </a:r>
            <a:endParaRPr dirty="0"/>
          </a:p>
        </p:txBody>
      </p:sp>
    </p:spTree>
    <p:extLst>
      <p:ext uri="{BB962C8B-B14F-4D97-AF65-F5344CB8AC3E}">
        <p14:creationId xmlns:p14="http://schemas.microsoft.com/office/powerpoint/2010/main" val="350251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Lambda</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parameter </a:t>
            </a:r>
            <a:r>
              <a:rPr lang="en-US" sz="2000" dirty="0">
                <a:solidFill>
                  <a:srgbClr val="E20814"/>
                </a:solidFill>
              </a:rPr>
              <a:t>-&gt;</a:t>
            </a:r>
            <a:r>
              <a:rPr lang="en-US" sz="2000" dirty="0">
                <a:solidFill>
                  <a:schemeClr val="tx1"/>
                </a:solidFill>
              </a:rPr>
              <a:t> expression body</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Optional type declaration</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Optional parenthesis around parameter</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6996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Lambda</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Optional curly braces </a:t>
            </a:r>
            <a:r>
              <a:rPr lang="en-US" sz="2000" dirty="0">
                <a:solidFill>
                  <a:schemeClr val="tx1"/>
                </a:solidFill>
              </a:rPr>
              <a:t>− No need to use curly braces in expression body if the body contains a single statement.</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Optional return keyword </a:t>
            </a:r>
            <a:r>
              <a:rPr lang="en-US" sz="2000" dirty="0">
                <a:solidFill>
                  <a:schemeClr val="tx1"/>
                </a:solidFill>
              </a:rPr>
              <a:t>− The compiler automatically returns the value if the body has a single expression to return the value. Curly braces are required to indicate that expression returns a value.</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9473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History</a:t>
            </a:r>
            <a:endParaRPr dirty="0"/>
          </a:p>
        </p:txBody>
      </p:sp>
      <p:sp>
        <p:nvSpPr>
          <p:cNvPr id="33" name="Google Shape;141;g1897da35c97_0_43"/>
          <p:cNvSpPr txBox="1"/>
          <p:nvPr/>
        </p:nvSpPr>
        <p:spPr>
          <a:xfrm>
            <a:off x="1330037" y="2222701"/>
            <a:ext cx="9273309" cy="3323946"/>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Developed</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by</a:t>
            </a:r>
            <a:r>
              <a:rPr lang="tr-TR" sz="2000" dirty="0">
                <a:solidFill>
                  <a:schemeClr val="dk1"/>
                </a:solidFill>
                <a:latin typeface="Calibri"/>
                <a:ea typeface="Calibri"/>
                <a:cs typeface="Calibri"/>
                <a:sym typeface="Calibri"/>
              </a:rPr>
              <a:t> James </a:t>
            </a:r>
            <a:r>
              <a:rPr lang="tr-TR" sz="2000" dirty="0" err="1">
                <a:solidFill>
                  <a:schemeClr val="dk1"/>
                </a:solidFill>
                <a:latin typeface="Calibri"/>
                <a:ea typeface="Calibri"/>
                <a:cs typeface="Calibri"/>
                <a:sym typeface="Calibri"/>
              </a:rPr>
              <a:t>Gosling</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and</a:t>
            </a:r>
            <a:r>
              <a:rPr lang="tr-TR" sz="2000" dirty="0">
                <a:solidFill>
                  <a:schemeClr val="dk1"/>
                </a:solidFill>
                <a:latin typeface="Calibri"/>
                <a:ea typeface="Calibri"/>
                <a:cs typeface="Calibri"/>
                <a:sym typeface="Calibri"/>
              </a:rPr>
              <a:t> his </a:t>
            </a:r>
            <a:r>
              <a:rPr lang="tr-TR" sz="2000" dirty="0" err="1">
                <a:solidFill>
                  <a:schemeClr val="dk1"/>
                </a:solidFill>
                <a:latin typeface="Calibri"/>
                <a:ea typeface="Calibri"/>
                <a:cs typeface="Calibri"/>
                <a:sym typeface="Calibri"/>
              </a:rPr>
              <a:t>coworkers</a:t>
            </a:r>
            <a:r>
              <a:rPr lang="tr-TR" sz="2000" dirty="0">
                <a:solidFill>
                  <a:schemeClr val="dk1"/>
                </a:solidFill>
                <a:latin typeface="Calibri"/>
                <a:ea typeface="Calibri"/>
                <a:cs typeface="Calibri"/>
                <a:sym typeface="Calibri"/>
              </a:rPr>
              <a:t> </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In</a:t>
            </a:r>
            <a:r>
              <a:rPr lang="tr-TR" sz="2000" dirty="0">
                <a:solidFill>
                  <a:schemeClr val="dk1"/>
                </a:solidFill>
                <a:latin typeface="Calibri"/>
                <a:ea typeface="Calibri"/>
                <a:cs typeface="Calibri"/>
                <a:sym typeface="Calibri"/>
              </a:rPr>
              <a:t> Sun </a:t>
            </a:r>
            <a:r>
              <a:rPr lang="tr-TR" sz="2000" dirty="0" err="1">
                <a:solidFill>
                  <a:schemeClr val="dk1"/>
                </a:solidFill>
                <a:latin typeface="Calibri"/>
                <a:ea typeface="Calibri"/>
                <a:cs typeface="Calibri"/>
                <a:sym typeface="Calibri"/>
              </a:rPr>
              <a:t>Microsystems</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Announced</a:t>
            </a:r>
            <a:r>
              <a:rPr lang="tr-TR" sz="2000" dirty="0">
                <a:solidFill>
                  <a:schemeClr val="dk1"/>
                </a:solidFill>
                <a:latin typeface="Calibri"/>
                <a:ea typeface="Calibri"/>
                <a:cs typeface="Calibri"/>
                <a:sym typeface="Calibri"/>
              </a:rPr>
              <a:t> in 1991 </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Released</a:t>
            </a:r>
            <a:r>
              <a:rPr lang="tr-TR" sz="2000" dirty="0">
                <a:solidFill>
                  <a:schemeClr val="dk1"/>
                </a:solidFill>
                <a:latin typeface="Calibri"/>
                <a:ea typeface="Calibri"/>
                <a:cs typeface="Calibri"/>
                <a:sym typeface="Calibri"/>
              </a:rPr>
              <a:t> in 1995</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Currently</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owned</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by</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Oracle</a:t>
            </a:r>
            <a:r>
              <a:rPr lang="tr-TR" sz="2000" dirty="0">
                <a:solidFill>
                  <a:schemeClr val="dk1"/>
                </a:solidFill>
                <a:latin typeface="Calibri"/>
                <a:ea typeface="Calibri"/>
                <a:cs typeface="Calibri"/>
                <a:sym typeface="Calibri"/>
              </a:rPr>
              <a:t>	</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More</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than</a:t>
            </a:r>
            <a:r>
              <a:rPr lang="tr-TR" sz="2000" dirty="0">
                <a:solidFill>
                  <a:schemeClr val="dk1"/>
                </a:solidFill>
                <a:latin typeface="Calibri"/>
                <a:ea typeface="Calibri"/>
                <a:cs typeface="Calibri"/>
                <a:sym typeface="Calibri"/>
              </a:rPr>
              <a:t> 3 </a:t>
            </a:r>
            <a:r>
              <a:rPr lang="tr-TR" sz="2000" dirty="0" err="1">
                <a:solidFill>
                  <a:schemeClr val="dk1"/>
                </a:solidFill>
                <a:latin typeface="Calibri"/>
                <a:ea typeface="Calibri"/>
                <a:cs typeface="Calibri"/>
                <a:sym typeface="Calibri"/>
              </a:rPr>
              <a:t>billion</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devices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run</a:t>
            </a:r>
            <a:r>
              <a:rPr lang="tr-TR" sz="2000" dirty="0">
                <a:solidFill>
                  <a:schemeClr val="dk1"/>
                </a:solidFill>
                <a:latin typeface="Calibri"/>
                <a:ea typeface="Calibri"/>
                <a:cs typeface="Calibri"/>
                <a:sym typeface="Calibri"/>
              </a:rPr>
              <a:t> Java</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Lambda</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Optional curly braces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Optional return keyword</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2634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314714" y="3136633"/>
            <a:ext cx="156257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Streams</a:t>
            </a:r>
            <a:endParaRPr dirty="0"/>
          </a:p>
        </p:txBody>
      </p:sp>
    </p:spTree>
    <p:extLst>
      <p:ext uri="{BB962C8B-B14F-4D97-AF65-F5344CB8AC3E}">
        <p14:creationId xmlns:p14="http://schemas.microsoft.com/office/powerpoint/2010/main" val="84411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Stream</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Sequence</a:t>
            </a:r>
            <a:r>
              <a:rPr lang="en-US" sz="2000" dirty="0">
                <a:solidFill>
                  <a:schemeClr val="tx1"/>
                </a:solidFill>
              </a:rPr>
              <a:t> of objects from a source, which supports </a:t>
            </a:r>
            <a:r>
              <a:rPr lang="en-US" sz="2000" dirty="0">
                <a:solidFill>
                  <a:srgbClr val="E20814"/>
                </a:solidFill>
              </a:rPr>
              <a:t>aggregate</a:t>
            </a:r>
            <a:r>
              <a:rPr lang="en-US" sz="2000" dirty="0">
                <a:solidFill>
                  <a:schemeClr val="tx1"/>
                </a:solidFill>
              </a:rPr>
              <a:t> operations.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Sequence of elements </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Source</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Aggregate operations </a:t>
            </a:r>
            <a:r>
              <a:rPr lang="en-US" sz="2000" dirty="0">
                <a:solidFill>
                  <a:schemeClr val="tx1"/>
                </a:solidFill>
              </a:rPr>
              <a:t>like filter, map, limit, reduce, find, match…</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71806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Stream</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785611"/>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Pipelining</a:t>
            </a:r>
            <a:r>
              <a:rPr lang="en-US" sz="2000" dirty="0">
                <a:solidFill>
                  <a:schemeClr val="tx1"/>
                </a:solidFill>
              </a:rPr>
              <a:t> − Most of the stream operations return stream itself so that their result can be pipelined. These operations are called intermediate operations and their function is to take input, process them, and return output to the target. collect() method is a terminal operation which is normally present at the end of the pipelining operation to mark the end of the stream.</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Automatic iterations </a:t>
            </a:r>
            <a:r>
              <a:rPr lang="en-US" sz="2000" dirty="0">
                <a:solidFill>
                  <a:schemeClr val="tx1"/>
                </a:solidFill>
              </a:rPr>
              <a:t>− Stream operations do the iterations internally over the source elements provided, in contrast to Collections where explicit iteration is required.</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61529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Stream</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Two methods to generate a Stream</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stream() </a:t>
            </a:r>
            <a:r>
              <a:rPr lang="en-US" sz="2000" dirty="0">
                <a:solidFill>
                  <a:schemeClr val="tx1"/>
                </a:solidFill>
              </a:rPr>
              <a:t>− Returns a sequential stream considering collection as its source.</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parallelStream</a:t>
            </a:r>
            <a:r>
              <a:rPr lang="en-US" sz="2000" dirty="0">
                <a:solidFill>
                  <a:srgbClr val="E20814"/>
                </a:solidFill>
              </a:rPr>
              <a:t>() </a:t>
            </a:r>
            <a:r>
              <a:rPr lang="en-US" sz="2000" dirty="0">
                <a:solidFill>
                  <a:schemeClr val="tx1"/>
                </a:solidFill>
              </a:rPr>
              <a:t>− … parallel …</a:t>
            </a:r>
          </a:p>
        </p:txBody>
      </p:sp>
      <p:pic>
        <p:nvPicPr>
          <p:cNvPr id="5" name="Picture 4">
            <a:extLst>
              <a:ext uri="{FF2B5EF4-FFF2-40B4-BE49-F238E27FC236}">
                <a16:creationId xmlns:a16="http://schemas.microsoft.com/office/drawing/2014/main" id="{9A677B8C-399A-39F6-6DD6-5DA1A55CDD2A}"/>
              </a:ext>
            </a:extLst>
          </p:cNvPr>
          <p:cNvPicPr>
            <a:picLocks noChangeAspect="1"/>
          </p:cNvPicPr>
          <p:nvPr/>
        </p:nvPicPr>
        <p:blipFill>
          <a:blip r:embed="rId3"/>
          <a:stretch>
            <a:fillRect/>
          </a:stretch>
        </p:blipFill>
        <p:spPr>
          <a:xfrm>
            <a:off x="1601659" y="3875813"/>
            <a:ext cx="8988682" cy="857533"/>
          </a:xfrm>
          <a:prstGeom prst="rect">
            <a:avLst/>
          </a:prstGeom>
        </p:spPr>
      </p:pic>
    </p:spTree>
    <p:extLst>
      <p:ext uri="{BB962C8B-B14F-4D97-AF65-F5344CB8AC3E}">
        <p14:creationId xmlns:p14="http://schemas.microsoft.com/office/powerpoint/2010/main" val="26874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err="1">
                <a:solidFill>
                  <a:srgbClr val="E20814"/>
                </a:solidFill>
                <a:latin typeface="Calibri" panose="020F0502020204030204" pitchFamily="34" charset="0"/>
                <a:cs typeface="Calibri" panose="020F0502020204030204" pitchFamily="34" charset="0"/>
              </a:rPr>
              <a:t>forEach</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Iterates each element of the stream</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No need to use stream().</a:t>
            </a:r>
          </a:p>
        </p:txBody>
      </p:sp>
      <p:pic>
        <p:nvPicPr>
          <p:cNvPr id="5" name="Picture 4">
            <a:extLst>
              <a:ext uri="{FF2B5EF4-FFF2-40B4-BE49-F238E27FC236}">
                <a16:creationId xmlns:a16="http://schemas.microsoft.com/office/drawing/2014/main" id="{25F1E5BC-7433-61EC-041B-AB8077430432}"/>
              </a:ext>
            </a:extLst>
          </p:cNvPr>
          <p:cNvPicPr>
            <a:picLocks noChangeAspect="1"/>
          </p:cNvPicPr>
          <p:nvPr/>
        </p:nvPicPr>
        <p:blipFill>
          <a:blip r:embed="rId3"/>
          <a:stretch>
            <a:fillRect/>
          </a:stretch>
        </p:blipFill>
        <p:spPr>
          <a:xfrm>
            <a:off x="1575098" y="3365367"/>
            <a:ext cx="9197901" cy="936069"/>
          </a:xfrm>
          <a:prstGeom prst="rect">
            <a:avLst/>
          </a:prstGeom>
        </p:spPr>
      </p:pic>
    </p:spTree>
    <p:extLst>
      <p:ext uri="{BB962C8B-B14F-4D97-AF65-F5344CB8AC3E}">
        <p14:creationId xmlns:p14="http://schemas.microsoft.com/office/powerpoint/2010/main" val="30462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map</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Maps each element to its corresponding result.</a:t>
            </a:r>
          </a:p>
        </p:txBody>
      </p:sp>
      <p:pic>
        <p:nvPicPr>
          <p:cNvPr id="5" name="Picture 4">
            <a:extLst>
              <a:ext uri="{FF2B5EF4-FFF2-40B4-BE49-F238E27FC236}">
                <a16:creationId xmlns:a16="http://schemas.microsoft.com/office/drawing/2014/main" id="{CA6327BC-62EC-C93C-7368-B9FA00BD173D}"/>
              </a:ext>
            </a:extLst>
          </p:cNvPr>
          <p:cNvPicPr>
            <a:picLocks noChangeAspect="1"/>
          </p:cNvPicPr>
          <p:nvPr/>
        </p:nvPicPr>
        <p:blipFill>
          <a:blip r:embed="rId3"/>
          <a:stretch>
            <a:fillRect/>
          </a:stretch>
        </p:blipFill>
        <p:spPr>
          <a:xfrm>
            <a:off x="1551876" y="2894637"/>
            <a:ext cx="9088248" cy="1151088"/>
          </a:xfrm>
          <a:prstGeom prst="rect">
            <a:avLst/>
          </a:prstGeom>
        </p:spPr>
      </p:pic>
    </p:spTree>
    <p:extLst>
      <p:ext uri="{BB962C8B-B14F-4D97-AF65-F5344CB8AC3E}">
        <p14:creationId xmlns:p14="http://schemas.microsoft.com/office/powerpoint/2010/main" val="386632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filter</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Eliminates elements based on a criteria.</a:t>
            </a:r>
          </a:p>
        </p:txBody>
      </p:sp>
      <p:pic>
        <p:nvPicPr>
          <p:cNvPr id="3" name="Picture 2">
            <a:extLst>
              <a:ext uri="{FF2B5EF4-FFF2-40B4-BE49-F238E27FC236}">
                <a16:creationId xmlns:a16="http://schemas.microsoft.com/office/drawing/2014/main" id="{54798B3E-C9D7-4B01-1609-6C9BF4BA991E}"/>
              </a:ext>
            </a:extLst>
          </p:cNvPr>
          <p:cNvPicPr>
            <a:picLocks noChangeAspect="1"/>
          </p:cNvPicPr>
          <p:nvPr/>
        </p:nvPicPr>
        <p:blipFill>
          <a:blip r:embed="rId3"/>
          <a:stretch>
            <a:fillRect/>
          </a:stretch>
        </p:blipFill>
        <p:spPr>
          <a:xfrm>
            <a:off x="1618128" y="2872499"/>
            <a:ext cx="8875717" cy="1301468"/>
          </a:xfrm>
          <a:prstGeom prst="rect">
            <a:avLst/>
          </a:prstGeom>
        </p:spPr>
      </p:pic>
    </p:spTree>
    <p:extLst>
      <p:ext uri="{BB962C8B-B14F-4D97-AF65-F5344CB8AC3E}">
        <p14:creationId xmlns:p14="http://schemas.microsoft.com/office/powerpoint/2010/main" val="270239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limit</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Reduces the size of the stream</a:t>
            </a:r>
          </a:p>
        </p:txBody>
      </p:sp>
      <p:pic>
        <p:nvPicPr>
          <p:cNvPr id="3" name="Picture 2">
            <a:extLst>
              <a:ext uri="{FF2B5EF4-FFF2-40B4-BE49-F238E27FC236}">
                <a16:creationId xmlns:a16="http://schemas.microsoft.com/office/drawing/2014/main" id="{5C2BFD73-9CDB-6C88-E71B-6076BD03E3C2}"/>
              </a:ext>
            </a:extLst>
          </p:cNvPr>
          <p:cNvPicPr>
            <a:picLocks noChangeAspect="1"/>
          </p:cNvPicPr>
          <p:nvPr/>
        </p:nvPicPr>
        <p:blipFill>
          <a:blip r:embed="rId3"/>
          <a:stretch>
            <a:fillRect/>
          </a:stretch>
        </p:blipFill>
        <p:spPr>
          <a:xfrm>
            <a:off x="1553582" y="2877298"/>
            <a:ext cx="9734673" cy="932717"/>
          </a:xfrm>
          <a:prstGeom prst="rect">
            <a:avLst/>
          </a:prstGeom>
        </p:spPr>
      </p:pic>
    </p:spTree>
    <p:extLst>
      <p:ext uri="{BB962C8B-B14F-4D97-AF65-F5344CB8AC3E}">
        <p14:creationId xmlns:p14="http://schemas.microsoft.com/office/powerpoint/2010/main" val="13791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sorted</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Sorts the stream </a:t>
            </a:r>
          </a:p>
        </p:txBody>
      </p:sp>
      <p:pic>
        <p:nvPicPr>
          <p:cNvPr id="3" name="Picture 2">
            <a:extLst>
              <a:ext uri="{FF2B5EF4-FFF2-40B4-BE49-F238E27FC236}">
                <a16:creationId xmlns:a16="http://schemas.microsoft.com/office/drawing/2014/main" id="{1C6C1B59-9F85-D54A-E3DB-6EC388024C14}"/>
              </a:ext>
            </a:extLst>
          </p:cNvPr>
          <p:cNvPicPr>
            <a:picLocks noChangeAspect="1"/>
          </p:cNvPicPr>
          <p:nvPr/>
        </p:nvPicPr>
        <p:blipFill>
          <a:blip r:embed="rId3"/>
          <a:stretch>
            <a:fillRect/>
          </a:stretch>
        </p:blipFill>
        <p:spPr>
          <a:xfrm>
            <a:off x="1521309" y="2920058"/>
            <a:ext cx="9203677" cy="780573"/>
          </a:xfrm>
          <a:prstGeom prst="rect">
            <a:avLst/>
          </a:prstGeom>
        </p:spPr>
      </p:pic>
    </p:spTree>
    <p:extLst>
      <p:ext uri="{BB962C8B-B14F-4D97-AF65-F5344CB8AC3E}">
        <p14:creationId xmlns:p14="http://schemas.microsoft.com/office/powerpoint/2010/main" val="252645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Applications</a:t>
            </a:r>
            <a:endParaRPr dirty="0"/>
          </a:p>
        </p:txBody>
      </p:sp>
      <p:sp>
        <p:nvSpPr>
          <p:cNvPr id="33" name="Google Shape;141;g1897da35c97_0_43"/>
          <p:cNvSpPr txBox="1"/>
          <p:nvPr/>
        </p:nvSpPr>
        <p:spPr>
          <a:xfrm>
            <a:off x="1330037" y="2222701"/>
            <a:ext cx="9273309" cy="3785611"/>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Desktop </a:t>
            </a:r>
            <a:r>
              <a:rPr lang="tr-TR" sz="2000" dirty="0" err="1">
                <a:solidFill>
                  <a:schemeClr val="dk1"/>
                </a:solidFill>
                <a:latin typeface="Calibri"/>
                <a:ea typeface="Calibri"/>
                <a:cs typeface="Calibri"/>
                <a:sym typeface="Calibri"/>
              </a:rPr>
              <a:t>applications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such</a:t>
            </a:r>
            <a:r>
              <a:rPr lang="tr-TR" sz="2000" dirty="0">
                <a:solidFill>
                  <a:schemeClr val="dk1"/>
                </a:solidFill>
                <a:latin typeface="Calibri"/>
                <a:ea typeface="Calibri"/>
                <a:cs typeface="Calibri"/>
                <a:sym typeface="Calibri"/>
              </a:rPr>
              <a:t> as </a:t>
            </a:r>
            <a:r>
              <a:rPr lang="tr-TR" sz="2000" dirty="0" err="1">
                <a:solidFill>
                  <a:schemeClr val="dk1"/>
                </a:solidFill>
                <a:latin typeface="Calibri"/>
                <a:ea typeface="Calibri"/>
                <a:cs typeface="Calibri"/>
                <a:sym typeface="Calibri"/>
              </a:rPr>
              <a:t>acrobat</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reader</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media</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player</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antivirus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etc</a:t>
            </a:r>
            <a:r>
              <a:rPr lang="tr-TR" sz="2000" dirty="0">
                <a:solidFill>
                  <a:schemeClr val="dk1"/>
                </a:solidFill>
                <a:latin typeface="Calibri"/>
                <a:ea typeface="Calibri"/>
                <a:cs typeface="Calibri"/>
                <a:sym typeface="Calibri"/>
              </a:rPr>
              <a:t>.</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Web </a:t>
            </a:r>
            <a:r>
              <a:rPr lang="tr-TR" sz="2000" dirty="0" err="1">
                <a:solidFill>
                  <a:schemeClr val="dk1"/>
                </a:solidFill>
                <a:latin typeface="Calibri"/>
                <a:ea typeface="Calibri"/>
                <a:cs typeface="Calibri"/>
                <a:sym typeface="Calibri"/>
              </a:rPr>
              <a:t>applications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such</a:t>
            </a:r>
            <a:r>
              <a:rPr lang="tr-TR" sz="2000" dirty="0">
                <a:solidFill>
                  <a:schemeClr val="dk1"/>
                </a:solidFill>
                <a:latin typeface="Calibri"/>
                <a:ea typeface="Calibri"/>
                <a:cs typeface="Calibri"/>
                <a:sym typeface="Calibri"/>
              </a:rPr>
              <a:t> as </a:t>
            </a:r>
            <a:r>
              <a:rPr lang="tr-TR" sz="2000" dirty="0" err="1">
                <a:solidFill>
                  <a:schemeClr val="dk1"/>
                </a:solidFill>
                <a:latin typeface="Calibri"/>
                <a:ea typeface="Calibri"/>
                <a:cs typeface="Calibri"/>
                <a:sym typeface="Calibri"/>
              </a:rPr>
              <a:t>some</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websites</a:t>
            </a:r>
            <a:r>
              <a:rPr lang="tr-TR" sz="2000" dirty="0">
                <a:solidFill>
                  <a:schemeClr val="dk1"/>
                </a:solidFill>
                <a:latin typeface="Calibri"/>
                <a:ea typeface="Calibri"/>
                <a:cs typeface="Calibri"/>
                <a:sym typeface="Calibri"/>
              </a:rPr>
              <a:t>.</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Enterprise </a:t>
            </a:r>
            <a:r>
              <a:rPr lang="tr-TR" sz="2000" dirty="0" err="1">
                <a:solidFill>
                  <a:schemeClr val="dk1"/>
                </a:solidFill>
                <a:latin typeface="Calibri"/>
                <a:ea typeface="Calibri"/>
                <a:cs typeface="Calibri"/>
                <a:sym typeface="Calibri"/>
              </a:rPr>
              <a:t>applications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such</a:t>
            </a:r>
            <a:r>
              <a:rPr lang="tr-TR" sz="2000" dirty="0">
                <a:solidFill>
                  <a:schemeClr val="dk1"/>
                </a:solidFill>
                <a:latin typeface="Calibri"/>
                <a:ea typeface="Calibri"/>
                <a:cs typeface="Calibri"/>
                <a:sym typeface="Calibri"/>
              </a:rPr>
              <a:t> as </a:t>
            </a:r>
            <a:r>
              <a:rPr lang="tr-TR" sz="2000" dirty="0" err="1">
                <a:solidFill>
                  <a:schemeClr val="dk1"/>
                </a:solidFill>
                <a:latin typeface="Calibri"/>
                <a:ea typeface="Calibri"/>
                <a:cs typeface="Calibri"/>
                <a:sym typeface="Calibri"/>
              </a:rPr>
              <a:t>bankings</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applications</a:t>
            </a:r>
            <a:r>
              <a:rPr lang="tr-TR" sz="2000" dirty="0">
                <a:solidFill>
                  <a:schemeClr val="dk1"/>
                </a:solidFill>
                <a:latin typeface="Calibri"/>
                <a:ea typeface="Calibri"/>
                <a:cs typeface="Calibri"/>
                <a:sym typeface="Calibri"/>
              </a:rPr>
              <a:t>.</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Mobile</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Embedded </a:t>
            </a:r>
            <a:r>
              <a:rPr lang="tr-TR" sz="2000" dirty="0" err="1">
                <a:solidFill>
                  <a:schemeClr val="dk1"/>
                </a:solidFill>
                <a:latin typeface="Calibri"/>
                <a:ea typeface="Calibri"/>
                <a:cs typeface="Calibri"/>
                <a:sym typeface="Calibri"/>
              </a:rPr>
              <a:t>system</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Robotics</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Games</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33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Collectors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Collectors are used to combine the result of processing on the elements of a stream. Collectors can be used to return a list or a string.</a:t>
            </a:r>
          </a:p>
        </p:txBody>
      </p:sp>
      <p:pic>
        <p:nvPicPr>
          <p:cNvPr id="3" name="Picture 2">
            <a:extLst>
              <a:ext uri="{FF2B5EF4-FFF2-40B4-BE49-F238E27FC236}">
                <a16:creationId xmlns:a16="http://schemas.microsoft.com/office/drawing/2014/main" id="{29C5E8A3-6418-58FE-B409-87F16207054F}"/>
              </a:ext>
            </a:extLst>
          </p:cNvPr>
          <p:cNvPicPr>
            <a:picLocks noChangeAspect="1"/>
          </p:cNvPicPr>
          <p:nvPr/>
        </p:nvPicPr>
        <p:blipFill>
          <a:blip r:embed="rId3"/>
          <a:stretch>
            <a:fillRect/>
          </a:stretch>
        </p:blipFill>
        <p:spPr>
          <a:xfrm>
            <a:off x="1575099" y="3311386"/>
            <a:ext cx="9498370" cy="1217584"/>
          </a:xfrm>
          <a:prstGeom prst="rect">
            <a:avLst/>
          </a:prstGeom>
        </p:spPr>
      </p:pic>
    </p:spTree>
    <p:extLst>
      <p:ext uri="{BB962C8B-B14F-4D97-AF65-F5344CB8AC3E}">
        <p14:creationId xmlns:p14="http://schemas.microsoft.com/office/powerpoint/2010/main" val="116796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Statistics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Calculates all statistics when stream processing is being done.</a:t>
            </a:r>
          </a:p>
        </p:txBody>
      </p:sp>
      <p:pic>
        <p:nvPicPr>
          <p:cNvPr id="3" name="Picture 2">
            <a:extLst>
              <a:ext uri="{FF2B5EF4-FFF2-40B4-BE49-F238E27FC236}">
                <a16:creationId xmlns:a16="http://schemas.microsoft.com/office/drawing/2014/main" id="{E0269CA4-0854-E577-8E1C-4E3C9DE48872}"/>
              </a:ext>
            </a:extLst>
          </p:cNvPr>
          <p:cNvPicPr>
            <a:picLocks noChangeAspect="1"/>
          </p:cNvPicPr>
          <p:nvPr/>
        </p:nvPicPr>
        <p:blipFill>
          <a:blip r:embed="rId3"/>
          <a:stretch>
            <a:fillRect/>
          </a:stretch>
        </p:blipFill>
        <p:spPr>
          <a:xfrm>
            <a:off x="1596614" y="2864431"/>
            <a:ext cx="9559423" cy="1567720"/>
          </a:xfrm>
          <a:prstGeom prst="rect">
            <a:avLst/>
          </a:prstGeom>
        </p:spPr>
      </p:pic>
    </p:spTree>
    <p:extLst>
      <p:ext uri="{BB962C8B-B14F-4D97-AF65-F5344CB8AC3E}">
        <p14:creationId xmlns:p14="http://schemas.microsoft.com/office/powerpoint/2010/main" val="64324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a:t>
            </a:r>
            <a:r>
              <a:rPr lang="en-US" sz="3200" b="1" dirty="0">
                <a:solidFill>
                  <a:srgbClr val="E20814"/>
                </a:solidFill>
                <a:latin typeface="Calibri" panose="020F0502020204030204" pitchFamily="34" charset="0"/>
                <a:cs typeface="Calibri" panose="020F0502020204030204" pitchFamily="34" charset="0"/>
              </a:rPr>
              <a:t>5</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Verilen</a:t>
            </a:r>
            <a:r>
              <a:rPr lang="en-US" sz="2000" dirty="0">
                <a:solidFill>
                  <a:schemeClr val="tx1"/>
                </a:solidFill>
              </a:rPr>
              <a:t> </a:t>
            </a:r>
            <a:r>
              <a:rPr lang="en-US" sz="2000" dirty="0" err="1">
                <a:solidFill>
                  <a:schemeClr val="tx1"/>
                </a:solidFill>
              </a:rPr>
              <a:t>listeden</a:t>
            </a:r>
            <a:r>
              <a:rPr lang="en-US" sz="2000" dirty="0">
                <a:solidFill>
                  <a:schemeClr val="tx1"/>
                </a:solidFill>
              </a:rPr>
              <a:t> </a:t>
            </a:r>
            <a:r>
              <a:rPr lang="en-US" sz="2000" dirty="0" err="1">
                <a:solidFill>
                  <a:schemeClr val="tx1"/>
                </a:solidFill>
              </a:rPr>
              <a:t>boş</a:t>
            </a:r>
            <a:r>
              <a:rPr lang="en-US" sz="2000" dirty="0">
                <a:solidFill>
                  <a:schemeClr val="tx1"/>
                </a:solidFill>
              </a:rPr>
              <a:t> string </a:t>
            </a:r>
            <a:r>
              <a:rPr lang="en-US" sz="2000" dirty="0" err="1">
                <a:solidFill>
                  <a:schemeClr val="tx1"/>
                </a:solidFill>
              </a:rPr>
              <a:t>olmayan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tekrar</a:t>
            </a:r>
            <a:r>
              <a:rPr lang="en-US" sz="2000" dirty="0">
                <a:solidFill>
                  <a:schemeClr val="tx1"/>
                </a:solidFill>
              </a:rPr>
              <a:t> </a:t>
            </a:r>
            <a:r>
              <a:rPr lang="en-US" sz="2000" dirty="0" err="1">
                <a:solidFill>
                  <a:schemeClr val="tx1"/>
                </a:solidFill>
              </a:rPr>
              <a:t>etmeyen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hepsinin</a:t>
            </a:r>
            <a:r>
              <a:rPr lang="en-US" sz="2000" dirty="0">
                <a:solidFill>
                  <a:schemeClr val="tx1"/>
                </a:solidFill>
              </a:rPr>
              <a:t> </a:t>
            </a:r>
            <a:r>
              <a:rPr lang="en-US" sz="2000" dirty="0" err="1">
                <a:solidFill>
                  <a:schemeClr val="tx1"/>
                </a:solidFill>
              </a:rPr>
              <a:t>büyük</a:t>
            </a:r>
            <a:r>
              <a:rPr lang="en-US" sz="2000" dirty="0">
                <a:solidFill>
                  <a:schemeClr val="tx1"/>
                </a:solidFill>
              </a:rPr>
              <a:t> </a:t>
            </a:r>
            <a:r>
              <a:rPr lang="en-US" sz="2000" dirty="0" err="1">
                <a:solidFill>
                  <a:schemeClr val="tx1"/>
                </a:solidFill>
              </a:rPr>
              <a:t>harfe</a:t>
            </a:r>
            <a:r>
              <a:rPr lang="en-US" sz="2000" dirty="0">
                <a:solidFill>
                  <a:schemeClr val="tx1"/>
                </a:solidFill>
              </a:rPr>
              <a:t> </a:t>
            </a:r>
            <a:r>
              <a:rPr lang="en-US" sz="2000" dirty="0" err="1">
                <a:solidFill>
                  <a:schemeClr val="tx1"/>
                </a:solidFill>
              </a:rPr>
              <a:t>dönüştüğü</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içerisinde</a:t>
            </a:r>
            <a:r>
              <a:rPr lang="en-US" sz="2000" dirty="0">
                <a:solidFill>
                  <a:schemeClr val="tx1"/>
                </a:solidFill>
              </a:rPr>
              <a:t> “A” </a:t>
            </a:r>
            <a:r>
              <a:rPr lang="en-US" sz="2000" dirty="0" err="1">
                <a:solidFill>
                  <a:schemeClr val="tx1"/>
                </a:solidFill>
              </a:rPr>
              <a:t>karakteri</a:t>
            </a:r>
            <a:r>
              <a:rPr lang="en-US" sz="2000" dirty="0">
                <a:solidFill>
                  <a:schemeClr val="tx1"/>
                </a:solidFill>
              </a:rPr>
              <a:t> </a:t>
            </a:r>
            <a:r>
              <a:rPr lang="en-US" sz="2000" dirty="0" err="1">
                <a:solidFill>
                  <a:schemeClr val="tx1"/>
                </a:solidFill>
              </a:rPr>
              <a:t>olan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büyükten</a:t>
            </a:r>
            <a:r>
              <a:rPr lang="en-US" sz="2000" dirty="0">
                <a:solidFill>
                  <a:schemeClr val="tx1"/>
                </a:solidFill>
              </a:rPr>
              <a:t> </a:t>
            </a:r>
            <a:r>
              <a:rPr lang="en-US" sz="2000" dirty="0" err="1">
                <a:solidFill>
                  <a:schemeClr val="tx1"/>
                </a:solidFill>
              </a:rPr>
              <a:t>küçüğe</a:t>
            </a:r>
            <a:r>
              <a:rPr lang="en-US" sz="2000" dirty="0">
                <a:solidFill>
                  <a:schemeClr val="tx1"/>
                </a:solidFill>
              </a:rPr>
              <a:t> </a:t>
            </a:r>
            <a:r>
              <a:rPr lang="en-US" sz="2000" dirty="0" err="1">
                <a:solidFill>
                  <a:schemeClr val="tx1"/>
                </a:solidFill>
              </a:rPr>
              <a:t>sıralanmış</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bir</a:t>
            </a:r>
            <a:r>
              <a:rPr lang="en-US" sz="2000" dirty="0">
                <a:solidFill>
                  <a:schemeClr val="tx1"/>
                </a:solidFill>
              </a:rPr>
              <a:t> </a:t>
            </a:r>
            <a:r>
              <a:rPr lang="en-US" sz="2000" dirty="0" err="1">
                <a:solidFill>
                  <a:schemeClr val="tx1"/>
                </a:solidFill>
              </a:rPr>
              <a:t>liste</a:t>
            </a:r>
            <a:r>
              <a:rPr lang="en-US" sz="2000" dirty="0">
                <a:solidFill>
                  <a:schemeClr val="tx1"/>
                </a:solidFill>
              </a:rPr>
              <a:t> </a:t>
            </a:r>
            <a:r>
              <a:rPr lang="en-US" sz="2000" dirty="0" err="1">
                <a:solidFill>
                  <a:schemeClr val="tx1"/>
                </a:solidFill>
              </a:rPr>
              <a:t>oluşturun</a:t>
            </a:r>
            <a:endParaRPr lang="en-US" sz="20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pic>
        <p:nvPicPr>
          <p:cNvPr id="7" name="Picture 6">
            <a:extLst>
              <a:ext uri="{FF2B5EF4-FFF2-40B4-BE49-F238E27FC236}">
                <a16:creationId xmlns:a16="http://schemas.microsoft.com/office/drawing/2014/main" id="{5039DE48-235A-9353-7C88-2C1E9A6726F0}"/>
              </a:ext>
            </a:extLst>
          </p:cNvPr>
          <p:cNvPicPr>
            <a:picLocks noChangeAspect="1"/>
          </p:cNvPicPr>
          <p:nvPr/>
        </p:nvPicPr>
        <p:blipFill>
          <a:blip r:embed="rId4"/>
          <a:stretch>
            <a:fillRect/>
          </a:stretch>
        </p:blipFill>
        <p:spPr>
          <a:xfrm>
            <a:off x="1631001" y="5364702"/>
            <a:ext cx="8281484" cy="351289"/>
          </a:xfrm>
          <a:prstGeom prst="rect">
            <a:avLst/>
          </a:prstGeom>
        </p:spPr>
      </p:pic>
    </p:spTree>
    <p:extLst>
      <p:ext uri="{BB962C8B-B14F-4D97-AF65-F5344CB8AC3E}">
        <p14:creationId xmlns:p14="http://schemas.microsoft.com/office/powerpoint/2010/main" val="325614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- 6</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-5’ten 9’a </a:t>
            </a:r>
            <a:r>
              <a:rPr lang="en-US" sz="2000" dirty="0" err="1">
                <a:solidFill>
                  <a:schemeClr val="tx1"/>
                </a:solidFill>
              </a:rPr>
              <a:t>kadar</a:t>
            </a:r>
            <a:r>
              <a:rPr lang="en-US" sz="2000" dirty="0">
                <a:solidFill>
                  <a:schemeClr val="tx1"/>
                </a:solidFill>
              </a:rPr>
              <a:t> </a:t>
            </a:r>
            <a:r>
              <a:rPr lang="en-US" sz="2000" dirty="0" err="1">
                <a:solidFill>
                  <a:schemeClr val="tx1"/>
                </a:solidFill>
              </a:rPr>
              <a:t>olan</a:t>
            </a:r>
            <a:r>
              <a:rPr lang="en-US" sz="2000" dirty="0">
                <a:solidFill>
                  <a:schemeClr val="tx1"/>
                </a:solidFill>
              </a:rPr>
              <a:t> </a:t>
            </a:r>
            <a:r>
              <a:rPr lang="en-US" sz="2000" dirty="0" err="1">
                <a:solidFill>
                  <a:schemeClr val="tx1"/>
                </a:solidFill>
              </a:rPr>
              <a:t>ardışık</a:t>
            </a:r>
            <a:r>
              <a:rPr lang="en-US" sz="2000" dirty="0">
                <a:solidFill>
                  <a:schemeClr val="tx1"/>
                </a:solidFill>
              </a:rPr>
              <a:t> </a:t>
            </a:r>
            <a:r>
              <a:rPr lang="en-US" sz="2000" dirty="0" err="1">
                <a:solidFill>
                  <a:schemeClr val="tx1"/>
                </a:solidFill>
              </a:rPr>
              <a:t>sayılar</a:t>
            </a:r>
            <a:r>
              <a:rPr lang="en-US" sz="2000" dirty="0">
                <a:solidFill>
                  <a:schemeClr val="tx1"/>
                </a:solidFill>
              </a:rPr>
              <a:t> </a:t>
            </a:r>
            <a:r>
              <a:rPr lang="en-US" sz="2000" dirty="0" err="1">
                <a:solidFill>
                  <a:schemeClr val="tx1"/>
                </a:solidFill>
              </a:rPr>
              <a:t>listesi</a:t>
            </a:r>
            <a:r>
              <a:rPr lang="en-US" sz="2000" dirty="0">
                <a:solidFill>
                  <a:schemeClr val="tx1"/>
                </a:solidFill>
              </a:rPr>
              <a:t> </a:t>
            </a:r>
            <a:r>
              <a:rPr lang="en-US" sz="2000" dirty="0" err="1">
                <a:solidFill>
                  <a:schemeClr val="tx1"/>
                </a:solidFill>
              </a:rPr>
              <a:t>oluşturun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Listeden</a:t>
            </a:r>
            <a:r>
              <a:rPr lang="en-US" sz="2000" dirty="0">
                <a:solidFill>
                  <a:schemeClr val="tx1"/>
                </a:solidFill>
              </a:rPr>
              <a:t> </a:t>
            </a:r>
            <a:r>
              <a:rPr lang="en-US" sz="2000" dirty="0" err="1">
                <a:solidFill>
                  <a:schemeClr val="tx1"/>
                </a:solidFill>
              </a:rPr>
              <a:t>sadece</a:t>
            </a:r>
            <a:r>
              <a:rPr lang="en-US" sz="2000" dirty="0">
                <a:solidFill>
                  <a:schemeClr val="tx1"/>
                </a:solidFill>
              </a:rPr>
              <a:t> </a:t>
            </a:r>
            <a:r>
              <a:rPr lang="en-US" sz="2000" dirty="0" err="1">
                <a:solidFill>
                  <a:schemeClr val="tx1"/>
                </a:solidFill>
              </a:rPr>
              <a:t>çift</a:t>
            </a:r>
            <a:r>
              <a:rPr lang="en-US" sz="2000" dirty="0">
                <a:solidFill>
                  <a:schemeClr val="tx1"/>
                </a:solidFill>
              </a:rPr>
              <a:t> </a:t>
            </a:r>
            <a:r>
              <a:rPr lang="en-US" sz="2000" dirty="0" err="1">
                <a:solidFill>
                  <a:schemeClr val="tx1"/>
                </a:solidFill>
              </a:rPr>
              <a:t>ve</a:t>
            </a:r>
            <a:r>
              <a:rPr lang="en-US" sz="2000" dirty="0">
                <a:solidFill>
                  <a:schemeClr val="tx1"/>
                </a:solidFill>
              </a:rPr>
              <a:t> </a:t>
            </a:r>
            <a:r>
              <a:rPr lang="en-US" sz="2000" dirty="0" err="1">
                <a:solidFill>
                  <a:schemeClr val="tx1"/>
                </a:solidFill>
              </a:rPr>
              <a:t>pozitif</a:t>
            </a:r>
            <a:r>
              <a:rPr lang="en-US" sz="2000" dirty="0">
                <a:solidFill>
                  <a:schemeClr val="tx1"/>
                </a:solidFill>
              </a:rPr>
              <a:t> </a:t>
            </a:r>
            <a:r>
              <a:rPr lang="en-US" sz="2000" dirty="0" err="1">
                <a:solidFill>
                  <a:schemeClr val="tx1"/>
                </a:solidFill>
              </a:rPr>
              <a:t>sayıları</a:t>
            </a:r>
            <a:r>
              <a:rPr lang="en-US" sz="2000" dirty="0">
                <a:solidFill>
                  <a:schemeClr val="tx1"/>
                </a:solidFill>
              </a:rPr>
              <a:t> </a:t>
            </a:r>
            <a:r>
              <a:rPr lang="en-US" sz="2000" dirty="0" err="1">
                <a:solidFill>
                  <a:schemeClr val="tx1"/>
                </a:solidFill>
              </a:rPr>
              <a:t>alın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Tüm</a:t>
            </a:r>
            <a:r>
              <a:rPr lang="en-US" sz="2000" dirty="0">
                <a:solidFill>
                  <a:schemeClr val="tx1"/>
                </a:solidFill>
              </a:rPr>
              <a:t> </a:t>
            </a:r>
            <a:r>
              <a:rPr lang="en-US" sz="2000" dirty="0" err="1">
                <a:solidFill>
                  <a:schemeClr val="tx1"/>
                </a:solidFill>
              </a:rPr>
              <a:t>sayıların</a:t>
            </a:r>
            <a:r>
              <a:rPr lang="en-US" sz="2000" dirty="0">
                <a:solidFill>
                  <a:schemeClr val="tx1"/>
                </a:solidFill>
              </a:rPr>
              <a:t> </a:t>
            </a:r>
            <a:r>
              <a:rPr lang="en-US" sz="2000" dirty="0" err="1">
                <a:solidFill>
                  <a:schemeClr val="tx1"/>
                </a:solidFill>
              </a:rPr>
              <a:t>karesinin</a:t>
            </a:r>
            <a:r>
              <a:rPr lang="en-US" sz="2000" dirty="0">
                <a:solidFill>
                  <a:schemeClr val="tx1"/>
                </a:solidFill>
              </a:rPr>
              <a:t> </a:t>
            </a:r>
            <a:r>
              <a:rPr lang="en-US" sz="2000" dirty="0" err="1">
                <a:solidFill>
                  <a:schemeClr val="tx1"/>
                </a:solidFill>
              </a:rPr>
              <a:t>toplamı</a:t>
            </a:r>
            <a:r>
              <a:rPr lang="en-US" sz="2000" dirty="0">
                <a:solidFill>
                  <a:schemeClr val="tx1"/>
                </a:solidFill>
              </a:rPr>
              <a:t> </a:t>
            </a:r>
            <a:r>
              <a:rPr lang="en-US" sz="2000" dirty="0" err="1">
                <a:solidFill>
                  <a:schemeClr val="tx1"/>
                </a:solidFill>
              </a:rPr>
              <a:t>nedir</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Cevap</a:t>
            </a:r>
            <a:r>
              <a:rPr lang="en-US" sz="2000" dirty="0">
                <a:solidFill>
                  <a:schemeClr val="tx1"/>
                </a:solidFill>
              </a:rPr>
              <a:t> -&gt; 120</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spTree>
    <p:extLst>
      <p:ext uri="{BB962C8B-B14F-4D97-AF65-F5344CB8AC3E}">
        <p14:creationId xmlns:p14="http://schemas.microsoft.com/office/powerpoint/2010/main" val="41750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a:t>
            </a:r>
            <a:r>
              <a:rPr lang="en-US" sz="3200" b="1" dirty="0">
                <a:solidFill>
                  <a:srgbClr val="E20814"/>
                </a:solidFill>
                <a:latin typeface="Calibri" panose="020F0502020204030204" pitchFamily="34" charset="0"/>
                <a:cs typeface="Calibri" panose="020F0502020204030204" pitchFamily="34" charset="0"/>
              </a:rPr>
              <a:t>7</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3901028"/>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Student class</a:t>
            </a:r>
          </a:p>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String name, int age, String department, double </a:t>
            </a:r>
            <a:r>
              <a:rPr lang="en-US" sz="1100" dirty="0" err="1">
                <a:solidFill>
                  <a:schemeClr val="tx1"/>
                </a:solidFill>
              </a:rPr>
              <a:t>gpa</a:t>
            </a:r>
            <a:r>
              <a:rPr lang="en-US" sz="1100" dirty="0">
                <a:solidFill>
                  <a:schemeClr val="tx1"/>
                </a:solidFill>
              </a:rPr>
              <a:t> (</a:t>
            </a:r>
            <a:r>
              <a:rPr lang="en-US" sz="1100" dirty="0" err="1">
                <a:solidFill>
                  <a:schemeClr val="tx1"/>
                </a:solidFill>
              </a:rPr>
              <a:t>hepsi</a:t>
            </a:r>
            <a:r>
              <a:rPr lang="en-US" sz="1100" dirty="0">
                <a:solidFill>
                  <a:schemeClr val="tx1"/>
                </a:solidFill>
              </a:rPr>
              <a:t> private)</a:t>
            </a:r>
          </a:p>
          <a:p>
            <a:pPr marL="406400" indent="-342900">
              <a:lnSpc>
                <a:spcPct val="150000"/>
              </a:lnSpc>
              <a:buClr>
                <a:schemeClr val="dk1"/>
              </a:buClr>
              <a:buSzPts val="2000"/>
              <a:buFont typeface="Wingdings" panose="05000000000000000000" pitchFamily="2" charset="2"/>
              <a:buChar char="v"/>
            </a:pPr>
            <a:r>
              <a:rPr lang="en-US" sz="1100" dirty="0" err="1">
                <a:solidFill>
                  <a:schemeClr val="tx1"/>
                </a:solidFill>
              </a:rPr>
              <a:t>Tüm</a:t>
            </a:r>
            <a:r>
              <a:rPr lang="en-US" sz="1100" dirty="0">
                <a:solidFill>
                  <a:schemeClr val="tx1"/>
                </a:solidFill>
              </a:rPr>
              <a:t> </a:t>
            </a:r>
            <a:r>
              <a:rPr lang="en-US" sz="1100" dirty="0" err="1">
                <a:solidFill>
                  <a:schemeClr val="tx1"/>
                </a:solidFill>
              </a:rPr>
              <a:t>fieldların</a:t>
            </a:r>
            <a:r>
              <a:rPr lang="en-US" sz="1100" dirty="0">
                <a:solidFill>
                  <a:schemeClr val="tx1"/>
                </a:solidFill>
              </a:rPr>
              <a:t> </a:t>
            </a:r>
            <a:r>
              <a:rPr lang="en-US" sz="1100" dirty="0" err="1">
                <a:solidFill>
                  <a:schemeClr val="tx1"/>
                </a:solidFill>
              </a:rPr>
              <a:t>setlendiği</a:t>
            </a:r>
            <a:r>
              <a:rPr lang="en-US" sz="1100" dirty="0">
                <a:solidFill>
                  <a:schemeClr val="tx1"/>
                </a:solidFill>
              </a:rPr>
              <a:t> </a:t>
            </a:r>
            <a:r>
              <a:rPr lang="en-US" sz="1100" dirty="0" err="1">
                <a:solidFill>
                  <a:schemeClr val="tx1"/>
                </a:solidFill>
              </a:rPr>
              <a:t>bir</a:t>
            </a:r>
            <a:r>
              <a:rPr lang="en-US" sz="1100" dirty="0">
                <a:solidFill>
                  <a:schemeClr val="tx1"/>
                </a:solidFill>
              </a:rPr>
              <a:t> constructor</a:t>
            </a:r>
          </a:p>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Public getter </a:t>
            </a:r>
            <a:r>
              <a:rPr lang="en-US" sz="1100" dirty="0" err="1">
                <a:solidFill>
                  <a:schemeClr val="tx1"/>
                </a:solidFill>
              </a:rPr>
              <a:t>metotları</a:t>
            </a:r>
            <a:endParaRPr lang="en-US" sz="11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1100" dirty="0" err="1">
                <a:solidFill>
                  <a:schemeClr val="tx1"/>
                </a:solidFill>
              </a:rPr>
              <a:t>Öğrencilerin</a:t>
            </a:r>
            <a:r>
              <a:rPr lang="en-US" sz="1100" dirty="0">
                <a:solidFill>
                  <a:schemeClr val="tx1"/>
                </a:solidFill>
              </a:rPr>
              <a:t> </a:t>
            </a:r>
            <a:r>
              <a:rPr lang="en-US" sz="1100" dirty="0" err="1">
                <a:solidFill>
                  <a:schemeClr val="tx1"/>
                </a:solidFill>
              </a:rPr>
              <a:t>yaşları</a:t>
            </a:r>
            <a:r>
              <a:rPr lang="en-US" sz="1100" dirty="0">
                <a:solidFill>
                  <a:schemeClr val="tx1"/>
                </a:solidFill>
              </a:rPr>
              <a:t> 20'den </a:t>
            </a:r>
            <a:r>
              <a:rPr lang="en-US" sz="1100" dirty="0" err="1">
                <a:solidFill>
                  <a:schemeClr val="tx1"/>
                </a:solidFill>
              </a:rPr>
              <a:t>küçük</a:t>
            </a:r>
            <a:r>
              <a:rPr lang="en-US" sz="1100" dirty="0">
                <a:solidFill>
                  <a:schemeClr val="tx1"/>
                </a:solidFill>
              </a:rPr>
              <a:t> </a:t>
            </a:r>
            <a:r>
              <a:rPr lang="en-US" sz="1100" dirty="0" err="1">
                <a:solidFill>
                  <a:schemeClr val="tx1"/>
                </a:solidFill>
              </a:rPr>
              <a:t>ve</a:t>
            </a:r>
            <a:r>
              <a:rPr lang="en-US" sz="1100" dirty="0">
                <a:solidFill>
                  <a:schemeClr val="tx1"/>
                </a:solidFill>
              </a:rPr>
              <a:t> </a:t>
            </a:r>
            <a:r>
              <a:rPr lang="en-US" sz="1100" dirty="0" err="1">
                <a:solidFill>
                  <a:schemeClr val="tx1"/>
                </a:solidFill>
              </a:rPr>
              <a:t>GPA'leri</a:t>
            </a:r>
            <a:r>
              <a:rPr lang="en-US" sz="1100" dirty="0">
                <a:solidFill>
                  <a:schemeClr val="tx1"/>
                </a:solidFill>
              </a:rPr>
              <a:t> 3.0 </a:t>
            </a:r>
            <a:r>
              <a:rPr lang="en-US" sz="1100" dirty="0" err="1">
                <a:solidFill>
                  <a:schemeClr val="tx1"/>
                </a:solidFill>
              </a:rPr>
              <a:t>ve</a:t>
            </a:r>
            <a:r>
              <a:rPr lang="en-US" sz="1100" dirty="0">
                <a:solidFill>
                  <a:schemeClr val="tx1"/>
                </a:solidFill>
              </a:rPr>
              <a:t> 3.0'dan </a:t>
            </a:r>
            <a:r>
              <a:rPr lang="en-US" sz="1100" dirty="0" err="1">
                <a:solidFill>
                  <a:schemeClr val="tx1"/>
                </a:solidFill>
              </a:rPr>
              <a:t>büyük</a:t>
            </a:r>
            <a:r>
              <a:rPr lang="en-US" sz="1100" dirty="0">
                <a:solidFill>
                  <a:schemeClr val="tx1"/>
                </a:solidFill>
              </a:rPr>
              <a:t> </a:t>
            </a:r>
            <a:r>
              <a:rPr lang="en-US" sz="1100" dirty="0" err="1">
                <a:solidFill>
                  <a:schemeClr val="tx1"/>
                </a:solidFill>
              </a:rPr>
              <a:t>olanlara</a:t>
            </a:r>
            <a:r>
              <a:rPr lang="en-US" sz="1100" dirty="0">
                <a:solidFill>
                  <a:schemeClr val="tx1"/>
                </a:solidFill>
              </a:rPr>
              <a:t> </a:t>
            </a:r>
            <a:r>
              <a:rPr lang="en-US" sz="1100" dirty="0" err="1">
                <a:solidFill>
                  <a:schemeClr val="tx1"/>
                </a:solidFill>
              </a:rPr>
              <a:t>ait</a:t>
            </a:r>
            <a:endParaRPr lang="en-US" sz="1100" dirty="0">
              <a:solidFill>
                <a:schemeClr val="tx1"/>
              </a:solidFill>
            </a:endParaRPr>
          </a:p>
          <a:p>
            <a:pPr marL="63500" lvl="1">
              <a:lnSpc>
                <a:spcPct val="150000"/>
              </a:lnSpc>
              <a:buClr>
                <a:schemeClr val="dk1"/>
              </a:buClr>
              <a:buSzPts val="2000"/>
            </a:pPr>
            <a:r>
              <a:rPr lang="en-US" sz="1100" dirty="0">
                <a:solidFill>
                  <a:schemeClr val="tx1"/>
                </a:solidFill>
              </a:rPr>
              <a:t>	</a:t>
            </a:r>
            <a:r>
              <a:rPr lang="en-US" sz="1100" dirty="0" err="1">
                <a:solidFill>
                  <a:schemeClr val="tx1"/>
                </a:solidFill>
              </a:rPr>
              <a:t>toplam</a:t>
            </a:r>
            <a:r>
              <a:rPr lang="en-US" sz="1100" dirty="0">
                <a:solidFill>
                  <a:schemeClr val="tx1"/>
                </a:solidFill>
              </a:rPr>
              <a:t> GPA </a:t>
            </a:r>
            <a:r>
              <a:rPr lang="en-US" sz="1100" dirty="0" err="1">
                <a:solidFill>
                  <a:schemeClr val="tx1"/>
                </a:solidFill>
              </a:rPr>
              <a:t>değerini</a:t>
            </a:r>
            <a:r>
              <a:rPr lang="en-US" sz="1100" dirty="0">
                <a:solidFill>
                  <a:schemeClr val="tx1"/>
                </a:solidFill>
              </a:rPr>
              <a:t> </a:t>
            </a:r>
            <a:r>
              <a:rPr lang="en-US" sz="1100" dirty="0" err="1">
                <a:solidFill>
                  <a:schemeClr val="tx1"/>
                </a:solidFill>
              </a:rPr>
              <a:t>bulun</a:t>
            </a:r>
            <a:endParaRPr lang="en-US" sz="11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Map&lt;String, List&lt;Student&gt;&gt; </a:t>
            </a:r>
            <a:r>
              <a:rPr lang="en-US" sz="1100" dirty="0" err="1">
                <a:solidFill>
                  <a:schemeClr val="tx1"/>
                </a:solidFill>
              </a:rPr>
              <a:t>studentsByDepartment</a:t>
            </a:r>
            <a:r>
              <a:rPr lang="en-US" sz="1100" dirty="0">
                <a:solidFill>
                  <a:schemeClr val="tx1"/>
                </a:solidFill>
              </a:rPr>
              <a:t> -&gt; </a:t>
            </a:r>
            <a:r>
              <a:rPr lang="en-US" sz="1100" dirty="0" err="1">
                <a:solidFill>
                  <a:schemeClr val="tx1"/>
                </a:solidFill>
              </a:rPr>
              <a:t>şeklinde</a:t>
            </a:r>
            <a:r>
              <a:rPr lang="en-US" sz="1100" dirty="0">
                <a:solidFill>
                  <a:schemeClr val="tx1"/>
                </a:solidFill>
              </a:rPr>
              <a:t> </a:t>
            </a:r>
            <a:r>
              <a:rPr lang="en-US" sz="1100" dirty="0" err="1">
                <a:solidFill>
                  <a:schemeClr val="tx1"/>
                </a:solidFill>
              </a:rPr>
              <a:t>bölüm</a:t>
            </a:r>
            <a:r>
              <a:rPr lang="en-US" sz="1100" dirty="0">
                <a:solidFill>
                  <a:schemeClr val="tx1"/>
                </a:solidFill>
              </a:rPr>
              <a:t> </a:t>
            </a:r>
            <a:r>
              <a:rPr lang="en-US" sz="1100" dirty="0" err="1">
                <a:solidFill>
                  <a:schemeClr val="tx1"/>
                </a:solidFill>
              </a:rPr>
              <a:t>bazında</a:t>
            </a:r>
            <a:endParaRPr lang="en-US" sz="1100" dirty="0">
              <a:solidFill>
                <a:schemeClr val="tx1"/>
              </a:solidFill>
            </a:endParaRPr>
          </a:p>
          <a:p>
            <a:pPr marL="63500">
              <a:lnSpc>
                <a:spcPct val="150000"/>
              </a:lnSpc>
              <a:buClr>
                <a:schemeClr val="dk1"/>
              </a:buClr>
              <a:buSzPts val="2000"/>
            </a:pPr>
            <a:r>
              <a:rPr lang="en-US" sz="1100" dirty="0">
                <a:solidFill>
                  <a:schemeClr val="tx1"/>
                </a:solidFill>
              </a:rPr>
              <a:t>	</a:t>
            </a:r>
            <a:r>
              <a:rPr lang="en-US" sz="1100" dirty="0" err="1">
                <a:solidFill>
                  <a:schemeClr val="tx1"/>
                </a:solidFill>
              </a:rPr>
              <a:t>öğrenci</a:t>
            </a:r>
            <a:r>
              <a:rPr lang="en-US" sz="1100" dirty="0">
                <a:solidFill>
                  <a:schemeClr val="tx1"/>
                </a:solidFill>
              </a:rPr>
              <a:t> </a:t>
            </a:r>
            <a:r>
              <a:rPr lang="en-US" sz="1100" dirty="0" err="1">
                <a:solidFill>
                  <a:schemeClr val="tx1"/>
                </a:solidFill>
              </a:rPr>
              <a:t>listesi</a:t>
            </a:r>
            <a:r>
              <a:rPr lang="en-US" sz="1100" dirty="0">
                <a:solidFill>
                  <a:schemeClr val="tx1"/>
                </a:solidFill>
              </a:rPr>
              <a:t> </a:t>
            </a:r>
            <a:r>
              <a:rPr lang="en-US" sz="1100" dirty="0" err="1">
                <a:solidFill>
                  <a:schemeClr val="tx1"/>
                </a:solidFill>
              </a:rPr>
              <a:t>oluşturun</a:t>
            </a:r>
            <a:r>
              <a:rPr lang="en-US" sz="1100" dirty="0">
                <a:solidFill>
                  <a:schemeClr val="tx1"/>
                </a:solidFill>
              </a:rPr>
              <a:t> (hint: </a:t>
            </a:r>
            <a:r>
              <a:rPr lang="en-US" sz="1100" dirty="0" err="1">
                <a:solidFill>
                  <a:schemeClr val="tx1"/>
                </a:solidFill>
              </a:rPr>
              <a:t>groupingBy</a:t>
            </a:r>
            <a:r>
              <a:rPr lang="en-US" sz="11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Map&lt;String, Double&gt; </a:t>
            </a:r>
            <a:r>
              <a:rPr lang="en-US" sz="1100" dirty="0" err="1">
                <a:solidFill>
                  <a:schemeClr val="tx1"/>
                </a:solidFill>
              </a:rPr>
              <a:t>averageGpaByDepartment</a:t>
            </a:r>
            <a:r>
              <a:rPr lang="en-US" sz="1100" dirty="0">
                <a:solidFill>
                  <a:schemeClr val="tx1"/>
                </a:solidFill>
              </a:rPr>
              <a:t> </a:t>
            </a:r>
            <a:r>
              <a:rPr lang="en-US" sz="1100" dirty="0" err="1">
                <a:solidFill>
                  <a:schemeClr val="tx1"/>
                </a:solidFill>
              </a:rPr>
              <a:t>şeklinde</a:t>
            </a:r>
            <a:r>
              <a:rPr lang="en-US" sz="1100" dirty="0">
                <a:solidFill>
                  <a:schemeClr val="tx1"/>
                </a:solidFill>
              </a:rPr>
              <a:t> </a:t>
            </a:r>
            <a:r>
              <a:rPr lang="en-US" sz="1100" dirty="0" err="1">
                <a:solidFill>
                  <a:schemeClr val="tx1"/>
                </a:solidFill>
              </a:rPr>
              <a:t>bölümlerin</a:t>
            </a:r>
            <a:r>
              <a:rPr lang="en-US" sz="1100" dirty="0">
                <a:solidFill>
                  <a:schemeClr val="tx1"/>
                </a:solidFill>
              </a:rPr>
              <a:t> </a:t>
            </a:r>
            <a:r>
              <a:rPr lang="en-US" sz="1100" dirty="0" err="1">
                <a:solidFill>
                  <a:schemeClr val="tx1"/>
                </a:solidFill>
              </a:rPr>
              <a:t>ortalama</a:t>
            </a:r>
            <a:endParaRPr lang="en-US" sz="1100" dirty="0">
              <a:solidFill>
                <a:schemeClr val="tx1"/>
              </a:solidFill>
            </a:endParaRPr>
          </a:p>
          <a:p>
            <a:pPr marL="63500">
              <a:lnSpc>
                <a:spcPct val="150000"/>
              </a:lnSpc>
              <a:buClr>
                <a:schemeClr val="dk1"/>
              </a:buClr>
              <a:buSzPts val="2000"/>
            </a:pPr>
            <a:r>
              <a:rPr lang="en-US" sz="1100" dirty="0">
                <a:solidFill>
                  <a:schemeClr val="tx1"/>
                </a:solidFill>
              </a:rPr>
              <a:t>	</a:t>
            </a:r>
            <a:r>
              <a:rPr lang="en-US" sz="1100" dirty="0" err="1">
                <a:solidFill>
                  <a:schemeClr val="tx1"/>
                </a:solidFill>
              </a:rPr>
              <a:t>GPA'sını</a:t>
            </a:r>
            <a:r>
              <a:rPr lang="en-US" sz="1100" dirty="0">
                <a:solidFill>
                  <a:schemeClr val="tx1"/>
                </a:solidFill>
              </a:rPr>
              <a:t> </a:t>
            </a:r>
            <a:r>
              <a:rPr lang="en-US" sz="1100" dirty="0" err="1">
                <a:solidFill>
                  <a:schemeClr val="tx1"/>
                </a:solidFill>
              </a:rPr>
              <a:t>hesaplayın</a:t>
            </a:r>
            <a:r>
              <a:rPr lang="en-US" sz="1100" dirty="0">
                <a:solidFill>
                  <a:schemeClr val="tx1"/>
                </a:solidFill>
              </a:rPr>
              <a:t>. (hint: </a:t>
            </a:r>
            <a:r>
              <a:rPr lang="en-US" sz="1100" dirty="0" err="1">
                <a:solidFill>
                  <a:schemeClr val="tx1"/>
                </a:solidFill>
              </a:rPr>
              <a:t>entrySet</a:t>
            </a:r>
            <a:r>
              <a:rPr lang="en-US" sz="11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1100" dirty="0">
                <a:solidFill>
                  <a:schemeClr val="tx1"/>
                </a:solidFill>
              </a:rPr>
              <a:t>String </a:t>
            </a:r>
            <a:r>
              <a:rPr lang="en-US" sz="1100" dirty="0" err="1">
                <a:solidFill>
                  <a:schemeClr val="tx1"/>
                </a:solidFill>
              </a:rPr>
              <a:t>departmentWithHighestAverageGpa</a:t>
            </a:r>
            <a:r>
              <a:rPr lang="en-US" sz="1100" dirty="0">
                <a:solidFill>
                  <a:schemeClr val="tx1"/>
                </a:solidFill>
              </a:rPr>
              <a:t> </a:t>
            </a:r>
            <a:r>
              <a:rPr lang="en-US" sz="1100" dirty="0" err="1">
                <a:solidFill>
                  <a:schemeClr val="tx1"/>
                </a:solidFill>
              </a:rPr>
              <a:t>şeklinde</a:t>
            </a:r>
            <a:r>
              <a:rPr lang="en-US" sz="1100" dirty="0">
                <a:solidFill>
                  <a:schemeClr val="tx1"/>
                </a:solidFill>
              </a:rPr>
              <a:t> </a:t>
            </a:r>
            <a:r>
              <a:rPr lang="en-US" sz="1100" dirty="0" err="1">
                <a:solidFill>
                  <a:schemeClr val="tx1"/>
                </a:solidFill>
              </a:rPr>
              <a:t>en</a:t>
            </a:r>
            <a:r>
              <a:rPr lang="en-US" sz="1100" dirty="0">
                <a:solidFill>
                  <a:schemeClr val="tx1"/>
                </a:solidFill>
              </a:rPr>
              <a:t> </a:t>
            </a:r>
            <a:r>
              <a:rPr lang="en-US" sz="1100" dirty="0" err="1">
                <a:solidFill>
                  <a:schemeClr val="tx1"/>
                </a:solidFill>
              </a:rPr>
              <a:t>yüksek</a:t>
            </a:r>
            <a:r>
              <a:rPr lang="en-US" sz="1100" dirty="0">
                <a:solidFill>
                  <a:schemeClr val="tx1"/>
                </a:solidFill>
              </a:rPr>
              <a:t> </a:t>
            </a:r>
            <a:r>
              <a:rPr lang="en-US" sz="1100" dirty="0" err="1">
                <a:solidFill>
                  <a:schemeClr val="tx1"/>
                </a:solidFill>
              </a:rPr>
              <a:t>ortalama</a:t>
            </a:r>
            <a:r>
              <a:rPr lang="en-US" sz="1100" dirty="0">
                <a:solidFill>
                  <a:schemeClr val="tx1"/>
                </a:solidFill>
              </a:rPr>
              <a:t> </a:t>
            </a:r>
            <a:r>
              <a:rPr lang="en-US" sz="1100" dirty="0" err="1">
                <a:solidFill>
                  <a:schemeClr val="tx1"/>
                </a:solidFill>
              </a:rPr>
              <a:t>GPA’e</a:t>
            </a:r>
            <a:endParaRPr lang="en-US" sz="1100" dirty="0">
              <a:solidFill>
                <a:schemeClr val="tx1"/>
              </a:solidFill>
            </a:endParaRPr>
          </a:p>
          <a:p>
            <a:pPr marL="63500" lvl="1">
              <a:lnSpc>
                <a:spcPct val="150000"/>
              </a:lnSpc>
              <a:buClr>
                <a:schemeClr val="dk1"/>
              </a:buClr>
              <a:buSzPts val="2000"/>
            </a:pPr>
            <a:r>
              <a:rPr lang="en-US" sz="1100" dirty="0">
                <a:solidFill>
                  <a:schemeClr val="tx1"/>
                </a:solidFill>
              </a:rPr>
              <a:t>	</a:t>
            </a:r>
            <a:r>
              <a:rPr lang="en-US" sz="1100" dirty="0" err="1">
                <a:solidFill>
                  <a:schemeClr val="tx1"/>
                </a:solidFill>
              </a:rPr>
              <a:t>sahip</a:t>
            </a:r>
            <a:r>
              <a:rPr lang="en-US" sz="1100" dirty="0">
                <a:solidFill>
                  <a:schemeClr val="tx1"/>
                </a:solidFill>
              </a:rPr>
              <a:t> </a:t>
            </a:r>
            <a:r>
              <a:rPr lang="en-US" sz="1100" dirty="0" err="1">
                <a:solidFill>
                  <a:schemeClr val="tx1"/>
                </a:solidFill>
              </a:rPr>
              <a:t>bölümü</a:t>
            </a:r>
            <a:r>
              <a:rPr lang="en-US" sz="1100" dirty="0">
                <a:solidFill>
                  <a:schemeClr val="tx1"/>
                </a:solidFill>
              </a:rPr>
              <a:t> </a:t>
            </a:r>
            <a:r>
              <a:rPr lang="en-US" sz="1100" dirty="0" err="1">
                <a:solidFill>
                  <a:schemeClr val="tx1"/>
                </a:solidFill>
              </a:rPr>
              <a:t>bulun</a:t>
            </a:r>
            <a:r>
              <a:rPr lang="en-US" sz="1100" dirty="0">
                <a:solidFill>
                  <a:schemeClr val="tx1"/>
                </a:solidFill>
              </a:rPr>
              <a:t> (hint: </a:t>
            </a:r>
            <a:r>
              <a:rPr lang="en-US" sz="1100" dirty="0" err="1">
                <a:solidFill>
                  <a:schemeClr val="tx1"/>
                </a:solidFill>
              </a:rPr>
              <a:t>Map.Entry.comparingByValue</a:t>
            </a:r>
            <a:r>
              <a:rPr lang="en-US" sz="11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1100" dirty="0" err="1">
                <a:solidFill>
                  <a:schemeClr val="tx1"/>
                </a:solidFill>
              </a:rPr>
              <a:t>Kullanılacak</a:t>
            </a:r>
            <a:r>
              <a:rPr lang="en-US" sz="1100" dirty="0">
                <a:solidFill>
                  <a:schemeClr val="tx1"/>
                </a:solidFill>
              </a:rPr>
              <a:t> </a:t>
            </a:r>
            <a:r>
              <a:rPr lang="en-US" sz="1100" dirty="0" err="1">
                <a:solidFill>
                  <a:schemeClr val="tx1"/>
                </a:solidFill>
              </a:rPr>
              <a:t>öğrenci</a:t>
            </a:r>
            <a:r>
              <a:rPr lang="en-US" sz="1100" dirty="0">
                <a:solidFill>
                  <a:schemeClr val="tx1"/>
                </a:solidFill>
              </a:rPr>
              <a:t> </a:t>
            </a:r>
            <a:r>
              <a:rPr lang="en-US" sz="1100" dirty="0" err="1">
                <a:solidFill>
                  <a:schemeClr val="tx1"/>
                </a:solidFill>
              </a:rPr>
              <a:t>listesi</a:t>
            </a:r>
            <a:r>
              <a:rPr lang="en-US" sz="1100" dirty="0">
                <a:solidFill>
                  <a:schemeClr val="tx1"/>
                </a:solidFill>
              </a:rPr>
              <a:t> </a:t>
            </a:r>
            <a:r>
              <a:rPr lang="en-US" sz="1100" dirty="0" err="1">
                <a:solidFill>
                  <a:schemeClr val="tx1"/>
                </a:solidFill>
              </a:rPr>
              <a:t>aşağıdaki</a:t>
            </a:r>
            <a:r>
              <a:rPr lang="en-US" sz="1100" dirty="0">
                <a:solidFill>
                  <a:schemeClr val="tx1"/>
                </a:solidFill>
              </a:rPr>
              <a:t> </a:t>
            </a:r>
            <a:r>
              <a:rPr lang="en-US" sz="1100" dirty="0" err="1">
                <a:solidFill>
                  <a:schemeClr val="tx1"/>
                </a:solidFill>
              </a:rPr>
              <a:t>gibidir</a:t>
            </a:r>
            <a:endParaRPr lang="en-US" sz="1100" dirty="0">
              <a:solidFill>
                <a:schemeClr val="tx1"/>
              </a:solidFill>
            </a:endParaRPr>
          </a:p>
          <a:p>
            <a:pPr marL="63500">
              <a:lnSpc>
                <a:spcPct val="150000"/>
              </a:lnSpc>
              <a:buClr>
                <a:schemeClr val="dk1"/>
              </a:buClr>
              <a:buSzPts val="2000"/>
            </a:pPr>
            <a:r>
              <a:rPr lang="en-US" sz="1100" dirty="0">
                <a:solidFill>
                  <a:schemeClr val="tx1"/>
                </a:solidFill>
              </a:rPr>
              <a:t>	Ali 18 Computer Science 3.5, Ayşe 20 Biology 3.2, Mehmet 17 Electrical Engineering 3.0, Zeynep 19 Mathematics 3.8,</a:t>
            </a:r>
          </a:p>
          <a:p>
            <a:pPr marL="63500">
              <a:lnSpc>
                <a:spcPct val="150000"/>
              </a:lnSpc>
              <a:buClr>
                <a:schemeClr val="dk1"/>
              </a:buClr>
              <a:buSzPts val="2000"/>
            </a:pPr>
            <a:r>
              <a:rPr lang="en-US" sz="1100" dirty="0">
                <a:solidFill>
                  <a:schemeClr val="tx1"/>
                </a:solidFill>
              </a:rPr>
              <a:t>	Ahmet 21 Physics 3.1, </a:t>
            </a:r>
            <a:r>
              <a:rPr lang="en-US" sz="1100" dirty="0" err="1">
                <a:solidFill>
                  <a:schemeClr val="tx1"/>
                </a:solidFill>
              </a:rPr>
              <a:t>Hayriye</a:t>
            </a:r>
            <a:r>
              <a:rPr lang="en-US" sz="1100" dirty="0">
                <a:solidFill>
                  <a:schemeClr val="tx1"/>
                </a:solidFill>
              </a:rPr>
              <a:t> 21 Physics 3.5, </a:t>
            </a:r>
            <a:r>
              <a:rPr lang="en-US" sz="1100" dirty="0" err="1">
                <a:solidFill>
                  <a:schemeClr val="tx1"/>
                </a:solidFill>
              </a:rPr>
              <a:t>Veli</a:t>
            </a:r>
            <a:r>
              <a:rPr lang="en-US" sz="1100" dirty="0">
                <a:solidFill>
                  <a:schemeClr val="tx1"/>
                </a:solidFill>
              </a:rPr>
              <a:t> 49 Computer Science 3.0</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spTree>
    <p:extLst>
      <p:ext uri="{BB962C8B-B14F-4D97-AF65-F5344CB8AC3E}">
        <p14:creationId xmlns:p14="http://schemas.microsoft.com/office/powerpoint/2010/main" val="422509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xEl>
                                              <p:pRg st="7" end="7"/>
                                            </p:txEl>
                                          </p:spTgt>
                                        </p:tgtEl>
                                        <p:attrNameLst>
                                          <p:attrName>style.visibility</p:attrName>
                                        </p:attrNameLst>
                                      </p:cBhvr>
                                      <p:to>
                                        <p:strVal val="visible"/>
                                      </p:to>
                                    </p:set>
                                    <p:animEffect transition="in" filter="fade">
                                      <p:cBhvr>
                                        <p:cTn id="42" dur="1000"/>
                                        <p:tgtEl>
                                          <p:spTgt spid="3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xEl>
                                              <p:pRg st="8" end="8"/>
                                            </p:txEl>
                                          </p:spTgt>
                                        </p:tgtEl>
                                        <p:attrNameLst>
                                          <p:attrName>style.visibility</p:attrName>
                                        </p:attrNameLst>
                                      </p:cBhvr>
                                      <p:to>
                                        <p:strVal val="visible"/>
                                      </p:to>
                                    </p:set>
                                    <p:animEffect transition="in" filter="fade">
                                      <p:cBhvr>
                                        <p:cTn id="47" dur="1000"/>
                                        <p:tgtEl>
                                          <p:spTgt spid="3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
                                            <p:txEl>
                                              <p:pRg st="9" end="9"/>
                                            </p:txEl>
                                          </p:spTgt>
                                        </p:tgtEl>
                                        <p:attrNameLst>
                                          <p:attrName>style.visibility</p:attrName>
                                        </p:attrNameLst>
                                      </p:cBhvr>
                                      <p:to>
                                        <p:strVal val="visible"/>
                                      </p:to>
                                    </p:set>
                                    <p:animEffect transition="in" filter="fade">
                                      <p:cBhvr>
                                        <p:cTn id="52" dur="1000"/>
                                        <p:tgtEl>
                                          <p:spTgt spid="3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3">
                                            <p:txEl>
                                              <p:pRg st="10" end="10"/>
                                            </p:txEl>
                                          </p:spTgt>
                                        </p:tgtEl>
                                        <p:attrNameLst>
                                          <p:attrName>style.visibility</p:attrName>
                                        </p:attrNameLst>
                                      </p:cBhvr>
                                      <p:to>
                                        <p:strVal val="visible"/>
                                      </p:to>
                                    </p:set>
                                    <p:animEffect transition="in" filter="fade">
                                      <p:cBhvr>
                                        <p:cTn id="57" dur="1000"/>
                                        <p:tgtEl>
                                          <p:spTgt spid="3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
                                            <p:txEl>
                                              <p:pRg st="11" end="11"/>
                                            </p:txEl>
                                          </p:spTgt>
                                        </p:tgtEl>
                                        <p:attrNameLst>
                                          <p:attrName>style.visibility</p:attrName>
                                        </p:attrNameLst>
                                      </p:cBhvr>
                                      <p:to>
                                        <p:strVal val="visible"/>
                                      </p:to>
                                    </p:set>
                                    <p:animEffect transition="in" filter="fade">
                                      <p:cBhvr>
                                        <p:cTn id="62" dur="1000"/>
                                        <p:tgtEl>
                                          <p:spTgt spid="3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3">
                                            <p:txEl>
                                              <p:pRg st="12" end="12"/>
                                            </p:txEl>
                                          </p:spTgt>
                                        </p:tgtEl>
                                        <p:attrNameLst>
                                          <p:attrName>style.visibility</p:attrName>
                                        </p:attrNameLst>
                                      </p:cBhvr>
                                      <p:to>
                                        <p:strVal val="visible"/>
                                      </p:to>
                                    </p:set>
                                    <p:animEffect transition="in" filter="fade">
                                      <p:cBhvr>
                                        <p:cTn id="67" dur="1000"/>
                                        <p:tgtEl>
                                          <p:spTgt spid="3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3">
                                            <p:txEl>
                                              <p:pRg st="13" end="13"/>
                                            </p:txEl>
                                          </p:spTgt>
                                        </p:tgtEl>
                                        <p:attrNameLst>
                                          <p:attrName>style.visibility</p:attrName>
                                        </p:attrNameLst>
                                      </p:cBhvr>
                                      <p:to>
                                        <p:strVal val="visible"/>
                                      </p:to>
                                    </p:set>
                                    <p:animEffect transition="in" filter="fade">
                                      <p:cBhvr>
                                        <p:cTn id="72" dur="1000"/>
                                        <p:tgtEl>
                                          <p:spTgt spid="3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3">
                                            <p:txEl>
                                              <p:pRg st="14" end="14"/>
                                            </p:txEl>
                                          </p:spTgt>
                                        </p:tgtEl>
                                        <p:attrNameLst>
                                          <p:attrName>style.visibility</p:attrName>
                                        </p:attrNameLst>
                                      </p:cBhvr>
                                      <p:to>
                                        <p:strVal val="visible"/>
                                      </p:to>
                                    </p:set>
                                    <p:animEffect transition="in" filter="fade">
                                      <p:cBhvr>
                                        <p:cTn id="77" dur="1000"/>
                                        <p:tgtEl>
                                          <p:spTgt spid="3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80468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err="1">
                <a:solidFill>
                  <a:srgbClr val="E20814"/>
                </a:solidFill>
                <a:latin typeface="Calibri" panose="020F0502020204030204" pitchFamily="34" charset="0"/>
                <a:cs typeface="Calibri" panose="020F0502020204030204" pitchFamily="34" charset="0"/>
              </a:rPr>
              <a:t>FlatMap</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1A3EEB41-4AB1-7A33-C222-E02BEB5E9CDD}"/>
              </a:ext>
            </a:extLst>
          </p:cNvPr>
          <p:cNvPicPr>
            <a:picLocks noChangeAspect="1"/>
          </p:cNvPicPr>
          <p:nvPr/>
        </p:nvPicPr>
        <p:blipFill>
          <a:blip r:embed="rId3"/>
          <a:stretch>
            <a:fillRect/>
          </a:stretch>
        </p:blipFill>
        <p:spPr>
          <a:xfrm>
            <a:off x="3680298" y="1828800"/>
            <a:ext cx="4831404" cy="4520612"/>
          </a:xfrm>
          <a:prstGeom prst="rect">
            <a:avLst/>
          </a:prstGeom>
        </p:spPr>
      </p:pic>
    </p:spTree>
    <p:extLst>
      <p:ext uri="{BB962C8B-B14F-4D97-AF65-F5344CB8AC3E}">
        <p14:creationId xmlns:p14="http://schemas.microsoft.com/office/powerpoint/2010/main" val="98682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err="1">
                <a:solidFill>
                  <a:srgbClr val="E20814"/>
                </a:solidFill>
                <a:latin typeface="Calibri" panose="020F0502020204030204" pitchFamily="34" charset="0"/>
                <a:cs typeface="Calibri" panose="020F0502020204030204" pitchFamily="34" charset="0"/>
              </a:rPr>
              <a:t>ToMap</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748FAC99-336A-49CA-02C8-DAF83A85C55D}"/>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t>Intellij</a:t>
            </a:r>
            <a:r>
              <a:rPr lang="en-US" sz="2000" dirty="0"/>
              <a:t> -&gt; Translate / </a:t>
            </a:r>
            <a:r>
              <a:rPr lang="en-US" sz="2000" dirty="0" err="1"/>
              <a:t>ChatGPT</a:t>
            </a:r>
            <a:endParaRPr lang="en-US" sz="2000" dirty="0"/>
          </a:p>
        </p:txBody>
      </p:sp>
    </p:spTree>
    <p:extLst>
      <p:ext uri="{BB962C8B-B14F-4D97-AF65-F5344CB8AC3E}">
        <p14:creationId xmlns:p14="http://schemas.microsoft.com/office/powerpoint/2010/main" val="294392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21515"/>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a:t>
            </a:r>
            <a:r>
              <a:rPr lang="en-US" sz="3200" b="1" dirty="0">
                <a:solidFill>
                  <a:srgbClr val="E20814"/>
                </a:solidFill>
                <a:latin typeface="Calibri" panose="020F0502020204030204" pitchFamily="34" charset="0"/>
                <a:cs typeface="Calibri" panose="020F0502020204030204" pitchFamily="34" charset="0"/>
              </a:rPr>
              <a:t>8</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3046948"/>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1600" dirty="0">
                <a:solidFill>
                  <a:schemeClr val="tx1"/>
                </a:solidFill>
              </a:rPr>
              <a:t>Product Class</a:t>
            </a:r>
          </a:p>
          <a:p>
            <a:pPr marL="406400" indent="-342900">
              <a:lnSpc>
                <a:spcPct val="150000"/>
              </a:lnSpc>
              <a:buClr>
                <a:schemeClr val="dk1"/>
              </a:buClr>
              <a:buSzPts val="2000"/>
              <a:buFont typeface="Wingdings" panose="05000000000000000000" pitchFamily="2" charset="2"/>
              <a:buChar char="v"/>
            </a:pPr>
            <a:r>
              <a:rPr lang="en-US" sz="1600" dirty="0">
                <a:solidFill>
                  <a:schemeClr val="tx1"/>
                </a:solidFill>
              </a:rPr>
              <a:t>String name, String category,</a:t>
            </a:r>
          </a:p>
          <a:p>
            <a:pPr marL="63500">
              <a:lnSpc>
                <a:spcPct val="150000"/>
              </a:lnSpc>
              <a:buClr>
                <a:schemeClr val="dk1"/>
              </a:buClr>
              <a:buSzPts val="2000"/>
            </a:pPr>
            <a:r>
              <a:rPr lang="en-US" sz="1600" dirty="0">
                <a:solidFill>
                  <a:schemeClr val="tx1"/>
                </a:solidFill>
              </a:rPr>
              <a:t>	List&lt;String&gt; </a:t>
            </a:r>
            <a:r>
              <a:rPr lang="en-US" sz="1600" dirty="0" err="1">
                <a:solidFill>
                  <a:schemeClr val="tx1"/>
                </a:solidFill>
              </a:rPr>
              <a:t>subCategories</a:t>
            </a:r>
            <a:r>
              <a:rPr lang="en-US" sz="1600" dirty="0">
                <a:solidFill>
                  <a:schemeClr val="tx1"/>
                </a:solidFill>
              </a:rPr>
              <a:t>, double price</a:t>
            </a:r>
          </a:p>
          <a:p>
            <a:pPr marL="406400" indent="-342900">
              <a:lnSpc>
                <a:spcPct val="150000"/>
              </a:lnSpc>
              <a:buClr>
                <a:schemeClr val="dk1"/>
              </a:buClr>
              <a:buSzPts val="2000"/>
              <a:buFont typeface="Wingdings" panose="05000000000000000000" pitchFamily="2" charset="2"/>
              <a:buChar char="v"/>
            </a:pPr>
            <a:r>
              <a:rPr lang="en-US" sz="1600" dirty="0">
                <a:solidFill>
                  <a:schemeClr val="tx1"/>
                </a:solidFill>
              </a:rPr>
              <a:t>Constructor, getter, setter with generate</a:t>
            </a: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Benzersiz</a:t>
            </a:r>
            <a:r>
              <a:rPr lang="en-US" sz="1600" dirty="0">
                <a:solidFill>
                  <a:schemeClr val="tx1"/>
                </a:solidFill>
              </a:rPr>
              <a:t> alt </a:t>
            </a:r>
            <a:r>
              <a:rPr lang="en-US" sz="1600" dirty="0" err="1">
                <a:solidFill>
                  <a:schemeClr val="tx1"/>
                </a:solidFill>
              </a:rPr>
              <a:t>kategori</a:t>
            </a:r>
            <a:r>
              <a:rPr lang="en-US" sz="1600" dirty="0">
                <a:solidFill>
                  <a:schemeClr val="tx1"/>
                </a:solidFill>
              </a:rPr>
              <a:t> </a:t>
            </a:r>
            <a:r>
              <a:rPr lang="en-US" sz="1600" dirty="0" err="1">
                <a:solidFill>
                  <a:schemeClr val="tx1"/>
                </a:solidFill>
              </a:rPr>
              <a:t>listesi</a:t>
            </a:r>
            <a:endParaRPr lang="en-US" sz="1600" dirty="0">
              <a:solidFill>
                <a:schemeClr val="tx1"/>
              </a:solidFill>
            </a:endParaRPr>
          </a:p>
          <a:p>
            <a:pPr marL="63500" lvl="2">
              <a:lnSpc>
                <a:spcPct val="150000"/>
              </a:lnSpc>
              <a:buClr>
                <a:schemeClr val="dk1"/>
              </a:buClr>
              <a:buSzPts val="2000"/>
            </a:pPr>
            <a:r>
              <a:rPr lang="en-US" sz="1600" dirty="0">
                <a:solidFill>
                  <a:schemeClr val="tx1"/>
                </a:solidFill>
              </a:rPr>
              <a:t>	List&lt;String&gt; </a:t>
            </a:r>
            <a:r>
              <a:rPr lang="en-US" sz="1600" dirty="0" err="1">
                <a:solidFill>
                  <a:schemeClr val="tx1"/>
                </a:solidFill>
              </a:rPr>
              <a:t>uniqueSubcategories</a:t>
            </a:r>
            <a:endParaRPr lang="en-US" sz="16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Kategoriye</a:t>
            </a:r>
            <a:r>
              <a:rPr lang="en-US" sz="1600" dirty="0">
                <a:solidFill>
                  <a:schemeClr val="tx1"/>
                </a:solidFill>
              </a:rPr>
              <a:t> </a:t>
            </a:r>
            <a:r>
              <a:rPr lang="en-US" sz="1600" dirty="0" err="1">
                <a:solidFill>
                  <a:schemeClr val="tx1"/>
                </a:solidFill>
              </a:rPr>
              <a:t>göre</a:t>
            </a:r>
            <a:r>
              <a:rPr lang="en-US" sz="1600" dirty="0">
                <a:solidFill>
                  <a:schemeClr val="tx1"/>
                </a:solidFill>
              </a:rPr>
              <a:t> </a:t>
            </a:r>
            <a:r>
              <a:rPr lang="en-US" sz="1600" dirty="0" err="1">
                <a:solidFill>
                  <a:schemeClr val="tx1"/>
                </a:solidFill>
              </a:rPr>
              <a:t>benzersiz</a:t>
            </a:r>
            <a:r>
              <a:rPr lang="en-US" sz="1600" dirty="0">
                <a:solidFill>
                  <a:schemeClr val="tx1"/>
                </a:solidFill>
              </a:rPr>
              <a:t> alt </a:t>
            </a:r>
            <a:r>
              <a:rPr lang="en-US" sz="1600" dirty="0" err="1">
                <a:solidFill>
                  <a:schemeClr val="tx1"/>
                </a:solidFill>
              </a:rPr>
              <a:t>kategoriler</a:t>
            </a:r>
            <a:endParaRPr lang="en-US" sz="1600" dirty="0">
              <a:solidFill>
                <a:schemeClr val="tx1"/>
              </a:solidFill>
            </a:endParaRPr>
          </a:p>
          <a:p>
            <a:pPr marL="63500">
              <a:lnSpc>
                <a:spcPct val="150000"/>
              </a:lnSpc>
              <a:buClr>
                <a:schemeClr val="dk1"/>
              </a:buClr>
              <a:buSzPts val="2000"/>
            </a:pPr>
            <a:r>
              <a:rPr lang="en-US" sz="1600" dirty="0">
                <a:solidFill>
                  <a:schemeClr val="tx1"/>
                </a:solidFill>
              </a:rPr>
              <a:t>	Map&lt;String, List&lt;String&gt;&gt; </a:t>
            </a:r>
            <a:r>
              <a:rPr lang="en-US" sz="1600" dirty="0" err="1">
                <a:solidFill>
                  <a:schemeClr val="tx1"/>
                </a:solidFill>
              </a:rPr>
              <a:t>categoriesWithSubcategories</a:t>
            </a:r>
            <a:endParaRPr lang="en-US" sz="16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pic>
        <p:nvPicPr>
          <p:cNvPr id="4" name="Picture 3">
            <a:extLst>
              <a:ext uri="{FF2B5EF4-FFF2-40B4-BE49-F238E27FC236}">
                <a16:creationId xmlns:a16="http://schemas.microsoft.com/office/drawing/2014/main" id="{9F978D24-B25C-E10B-8C74-DF50581D939E}"/>
              </a:ext>
            </a:extLst>
          </p:cNvPr>
          <p:cNvPicPr>
            <a:picLocks noChangeAspect="1"/>
          </p:cNvPicPr>
          <p:nvPr/>
        </p:nvPicPr>
        <p:blipFill>
          <a:blip r:embed="rId4"/>
          <a:stretch>
            <a:fillRect/>
          </a:stretch>
        </p:blipFill>
        <p:spPr>
          <a:xfrm>
            <a:off x="1553772" y="5331534"/>
            <a:ext cx="9505273" cy="374556"/>
          </a:xfrm>
          <a:prstGeom prst="rect">
            <a:avLst/>
          </a:prstGeom>
        </p:spPr>
      </p:pic>
    </p:spTree>
    <p:extLst>
      <p:ext uri="{BB962C8B-B14F-4D97-AF65-F5344CB8AC3E}">
        <p14:creationId xmlns:p14="http://schemas.microsoft.com/office/powerpoint/2010/main" val="390704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xEl>
                                              <p:pRg st="7" end="7"/>
                                            </p:txEl>
                                          </p:spTgt>
                                        </p:tgtEl>
                                        <p:attrNameLst>
                                          <p:attrName>style.visibility</p:attrName>
                                        </p:attrNameLst>
                                      </p:cBhvr>
                                      <p:to>
                                        <p:strVal val="visible"/>
                                      </p:to>
                                    </p:set>
                                    <p:animEffect transition="in" filter="fade">
                                      <p:cBhvr>
                                        <p:cTn id="42" dur="1000"/>
                                        <p:tgtEl>
                                          <p:spTgt spid="3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797307" y="3136633"/>
            <a:ext cx="259738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Optional</a:t>
            </a:r>
            <a:r>
              <a:rPr lang="tr-TR" sz="3200" b="1" dirty="0">
                <a:solidFill>
                  <a:srgbClr val="E20814"/>
                </a:solidFill>
                <a:latin typeface="Calibri"/>
                <a:cs typeface="Calibri"/>
                <a:sym typeface="Calibri"/>
              </a:rPr>
              <a:t> Class</a:t>
            </a:r>
          </a:p>
        </p:txBody>
      </p:sp>
    </p:spTree>
    <p:extLst>
      <p:ext uri="{BB962C8B-B14F-4D97-AF65-F5344CB8AC3E}">
        <p14:creationId xmlns:p14="http://schemas.microsoft.com/office/powerpoint/2010/main" val="297607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Optional Class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Optional is a container object used to contain not-null objects.</a:t>
            </a:r>
          </a:p>
          <a:p>
            <a:pPr marL="406400" indent="-342900">
              <a:lnSpc>
                <a:spcPct val="150000"/>
              </a:lnSpc>
              <a:buClr>
                <a:schemeClr val="dk1"/>
              </a:buClr>
              <a:buSzPts val="2000"/>
              <a:buFont typeface="Wingdings" panose="05000000000000000000" pitchFamily="2" charset="2"/>
              <a:buChar char="v"/>
            </a:pPr>
            <a:r>
              <a:rPr lang="en-US" sz="2000" dirty="0"/>
              <a:t>Optional object is used to represent null with absent value.</a:t>
            </a:r>
          </a:p>
          <a:p>
            <a:pPr marL="406400" indent="-342900">
              <a:lnSpc>
                <a:spcPct val="150000"/>
              </a:lnSpc>
              <a:buClr>
                <a:schemeClr val="dk1"/>
              </a:buClr>
              <a:buSzPts val="2000"/>
              <a:buFont typeface="Wingdings" panose="05000000000000000000" pitchFamily="2" charset="2"/>
              <a:buChar char="v"/>
            </a:pPr>
            <a:r>
              <a:rPr lang="en-US" sz="2000" dirty="0"/>
              <a:t>This class has various utility methods to facilitate code to handle values as ‘available’ or ‘not available’ instead of checking null values. </a:t>
            </a:r>
          </a:p>
          <a:p>
            <a:pPr marL="406400" indent="-342900">
              <a:lnSpc>
                <a:spcPct val="150000"/>
              </a:lnSpc>
              <a:buClr>
                <a:schemeClr val="dk1"/>
              </a:buClr>
              <a:buSzPts val="2000"/>
              <a:buFont typeface="Wingdings" panose="05000000000000000000" pitchFamily="2" charset="2"/>
              <a:buChar char="v"/>
            </a:pPr>
            <a:r>
              <a:rPr lang="en-US" sz="2000" dirty="0"/>
              <a:t>empty(), equals(), get(), </a:t>
            </a:r>
            <a:r>
              <a:rPr lang="en-US" sz="2000" dirty="0" err="1"/>
              <a:t>isPresent</a:t>
            </a:r>
            <a:r>
              <a:rPr lang="en-US" sz="2000" dirty="0"/>
              <a:t>(), </a:t>
            </a:r>
            <a:r>
              <a:rPr lang="en-US" sz="2000" dirty="0" err="1"/>
              <a:t>orElse</a:t>
            </a:r>
            <a:r>
              <a:rPr lang="en-US" sz="2000" dirty="0"/>
              <a:t>(), </a:t>
            </a:r>
            <a:r>
              <a:rPr lang="en-US" sz="2000" dirty="0" err="1"/>
              <a:t>orElseThrow</a:t>
            </a:r>
            <a:r>
              <a:rPr lang="en-US" sz="2000" dirty="0"/>
              <a:t>()</a:t>
            </a:r>
          </a:p>
          <a:p>
            <a:pPr marL="406400" indent="-342900">
              <a:lnSpc>
                <a:spcPct val="150000"/>
              </a:lnSpc>
              <a:buClr>
                <a:schemeClr val="dk1"/>
              </a:buClr>
              <a:buSzPts val="2000"/>
              <a:buFont typeface="Wingdings" panose="05000000000000000000" pitchFamily="2" charset="2"/>
              <a:buChar char="v"/>
            </a:pPr>
            <a:endParaRPr lang="en-US" sz="2000" dirty="0"/>
          </a:p>
        </p:txBody>
      </p:sp>
    </p:spTree>
    <p:extLst>
      <p:ext uri="{BB962C8B-B14F-4D97-AF65-F5344CB8AC3E}">
        <p14:creationId xmlns:p14="http://schemas.microsoft.com/office/powerpoint/2010/main" val="170045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Principles</a:t>
            </a:r>
            <a:endParaRPr dirty="0"/>
          </a:p>
        </p:txBody>
      </p:sp>
      <p:sp>
        <p:nvSpPr>
          <p:cNvPr id="33" name="Google Shape;141;g1897da35c97_0_43"/>
          <p:cNvSpPr txBox="1"/>
          <p:nvPr/>
        </p:nvSpPr>
        <p:spPr>
          <a:xfrm>
            <a:off x="1330037" y="2222701"/>
            <a:ext cx="9273309" cy="2400617"/>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Simple</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Object - </a:t>
            </a:r>
            <a:r>
              <a:rPr lang="tr-TR" sz="2000" dirty="0" err="1">
                <a:solidFill>
                  <a:schemeClr val="dk1"/>
                </a:solidFill>
                <a:latin typeface="Calibri"/>
                <a:ea typeface="Calibri"/>
                <a:cs typeface="Calibri"/>
                <a:sym typeface="Calibri"/>
              </a:rPr>
              <a:t>Oriented</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Robust</a:t>
            </a:r>
            <a:r>
              <a:rPr lang="tr-TR" sz="2000" dirty="0">
                <a:solidFill>
                  <a:schemeClr val="dk1"/>
                </a:solidFill>
                <a:latin typeface="Calibri"/>
                <a:ea typeface="Calibri"/>
                <a:cs typeface="Calibri"/>
                <a:sym typeface="Calibri"/>
              </a:rPr>
              <a:t> - </a:t>
            </a:r>
            <a:r>
              <a:rPr lang="tr-TR" sz="2000" dirty="0" err="1">
                <a:solidFill>
                  <a:schemeClr val="dk1"/>
                </a:solidFill>
                <a:latin typeface="Calibri"/>
                <a:ea typeface="Calibri"/>
                <a:cs typeface="Calibri"/>
                <a:sym typeface="Calibri"/>
              </a:rPr>
              <a:t>Secure</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Platform </a:t>
            </a:r>
            <a:r>
              <a:rPr lang="tr-TR" sz="2000" dirty="0" err="1">
                <a:solidFill>
                  <a:schemeClr val="dk1"/>
                </a:solidFill>
                <a:latin typeface="Calibri"/>
                <a:ea typeface="Calibri"/>
                <a:cs typeface="Calibri"/>
                <a:sym typeface="Calibri"/>
              </a:rPr>
              <a:t>independent</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Interpreted</a:t>
            </a:r>
            <a:r>
              <a:rPr lang="tr-TR" sz="2000" dirty="0">
                <a:solidFill>
                  <a:schemeClr val="dk1"/>
                </a:solidFill>
                <a:latin typeface="Calibri"/>
                <a:ea typeface="Calibri"/>
                <a:cs typeface="Calibri"/>
                <a:sym typeface="Calibri"/>
              </a:rPr>
              <a:t> - </a:t>
            </a:r>
            <a:r>
              <a:rPr lang="tr-TR" sz="2000" dirty="0" err="1">
                <a:solidFill>
                  <a:schemeClr val="dk1"/>
                </a:solidFill>
                <a:latin typeface="Calibri"/>
                <a:ea typeface="Calibri"/>
                <a:cs typeface="Calibri"/>
                <a:sym typeface="Calibri"/>
              </a:rPr>
              <a:t>Multithread</a:t>
            </a: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109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5" name="Picture 4">
            <a:extLst>
              <a:ext uri="{FF2B5EF4-FFF2-40B4-BE49-F238E27FC236}">
                <a16:creationId xmlns:a16="http://schemas.microsoft.com/office/drawing/2014/main" id="{C36D30B3-82BD-6CF2-5689-42CCE05BF15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42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865990" y="3136633"/>
            <a:ext cx="246002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3200" b="1" dirty="0" err="1">
                <a:solidFill>
                  <a:srgbClr val="E20814"/>
                </a:solidFill>
                <a:latin typeface="Calibri"/>
                <a:cs typeface="Calibri"/>
                <a:sym typeface="Calibri"/>
              </a:rPr>
              <a:t>Annotations</a:t>
            </a:r>
            <a:endParaRPr lang="tr-TR" sz="3200" b="1" dirty="0">
              <a:solidFill>
                <a:srgbClr val="E20814"/>
              </a:solidFill>
              <a:latin typeface="Calibri"/>
              <a:cs typeface="Calibri"/>
              <a:sym typeface="Calibri"/>
            </a:endParaRPr>
          </a:p>
        </p:txBody>
      </p:sp>
    </p:spTree>
    <p:extLst>
      <p:ext uri="{BB962C8B-B14F-4D97-AF65-F5344CB8AC3E}">
        <p14:creationId xmlns:p14="http://schemas.microsoft.com/office/powerpoint/2010/main" val="2990748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Annotation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Annotations are used to provide supplemental information about a program.</a:t>
            </a:r>
          </a:p>
          <a:p>
            <a:pPr marL="406400" indent="-342900">
              <a:lnSpc>
                <a:spcPct val="150000"/>
              </a:lnSpc>
              <a:buClr>
                <a:schemeClr val="dk1"/>
              </a:buClr>
              <a:buSzPts val="2000"/>
              <a:buFont typeface="Wingdings" panose="05000000000000000000" pitchFamily="2" charset="2"/>
              <a:buChar char="v"/>
            </a:pPr>
            <a:r>
              <a:rPr lang="en-US" sz="2000" dirty="0"/>
              <a:t>Starts with ‘@’</a:t>
            </a:r>
          </a:p>
          <a:p>
            <a:pPr marL="406400" indent="-342900">
              <a:lnSpc>
                <a:spcPct val="150000"/>
              </a:lnSpc>
              <a:buClr>
                <a:schemeClr val="dk1"/>
              </a:buClr>
              <a:buSzPts val="2000"/>
              <a:buFont typeface="Wingdings" panose="05000000000000000000" pitchFamily="2" charset="2"/>
              <a:buChar char="v"/>
            </a:pPr>
            <a:r>
              <a:rPr lang="en-US" sz="2000" dirty="0"/>
              <a:t>Does not change the action of a compiled program.</a:t>
            </a:r>
          </a:p>
          <a:p>
            <a:pPr marL="406400" indent="-342900">
              <a:lnSpc>
                <a:spcPct val="150000"/>
              </a:lnSpc>
              <a:buClr>
                <a:schemeClr val="dk1"/>
              </a:buClr>
              <a:buSzPts val="2000"/>
              <a:buFont typeface="Wingdings" panose="05000000000000000000" pitchFamily="2" charset="2"/>
              <a:buChar char="v"/>
            </a:pPr>
            <a:r>
              <a:rPr lang="en-US" sz="2000" dirty="0"/>
              <a:t>Helps to associate metadata (information) to the program elements i.e. instance variables, constructors, methods, classes, etc.</a:t>
            </a:r>
          </a:p>
          <a:p>
            <a:pPr marL="406400" indent="-342900">
              <a:lnSpc>
                <a:spcPct val="150000"/>
              </a:lnSpc>
              <a:buClr>
                <a:schemeClr val="dk1"/>
              </a:buClr>
              <a:buSzPts val="2000"/>
              <a:buFont typeface="Wingdings" panose="05000000000000000000" pitchFamily="2" charset="2"/>
              <a:buChar char="v"/>
            </a:pPr>
            <a:r>
              <a:rPr lang="en-US" sz="2000" dirty="0"/>
              <a:t>Not pure comments as they can change the way a program is treated by the compiler. </a:t>
            </a:r>
          </a:p>
        </p:txBody>
      </p:sp>
    </p:spTree>
    <p:extLst>
      <p:ext uri="{BB962C8B-B14F-4D97-AF65-F5344CB8AC3E}">
        <p14:creationId xmlns:p14="http://schemas.microsoft.com/office/powerpoint/2010/main" val="3294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Annotation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E769C13A-850F-FED6-3CC0-281AA3C61AD5}"/>
              </a:ext>
            </a:extLst>
          </p:cNvPr>
          <p:cNvPicPr>
            <a:picLocks noChangeAspect="1"/>
          </p:cNvPicPr>
          <p:nvPr/>
        </p:nvPicPr>
        <p:blipFill>
          <a:blip r:embed="rId3"/>
          <a:stretch>
            <a:fillRect/>
          </a:stretch>
        </p:blipFill>
        <p:spPr>
          <a:xfrm>
            <a:off x="2057561" y="1736646"/>
            <a:ext cx="8076878" cy="4038439"/>
          </a:xfrm>
          <a:prstGeom prst="rect">
            <a:avLst/>
          </a:prstGeom>
        </p:spPr>
      </p:pic>
    </p:spTree>
    <p:extLst>
      <p:ext uri="{BB962C8B-B14F-4D97-AF65-F5344CB8AC3E}">
        <p14:creationId xmlns:p14="http://schemas.microsoft.com/office/powerpoint/2010/main" val="173348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C8E94891-5F1D-D113-A9FF-CA3D1B580BE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5729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Custom Annotation</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14" name="Google Shape;141;g1897da35c97_0_43">
            <a:extLst>
              <a:ext uri="{FF2B5EF4-FFF2-40B4-BE49-F238E27FC236}">
                <a16:creationId xmlns:a16="http://schemas.microsoft.com/office/drawing/2014/main" id="{181C02F7-4FC5-4DF2-FE32-BE1553647879}"/>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Class Level - Field Level - Method Level</a:t>
            </a:r>
            <a:endParaRPr lang="en-TR" sz="2000" dirty="0"/>
          </a:p>
          <a:p>
            <a:pPr marL="406400" indent="-342900">
              <a:lnSpc>
                <a:spcPct val="150000"/>
              </a:lnSpc>
              <a:buClr>
                <a:schemeClr val="dk1"/>
              </a:buClr>
              <a:buSzPts val="2000"/>
              <a:buFont typeface="Wingdings" panose="05000000000000000000" pitchFamily="2" charset="2"/>
              <a:buChar char="v"/>
            </a:pPr>
            <a:r>
              <a:rPr lang="en-TR" sz="2000" dirty="0"/>
              <a:t>Java Reflection Api</a:t>
            </a:r>
          </a:p>
        </p:txBody>
      </p:sp>
    </p:spTree>
    <p:extLst>
      <p:ext uri="{BB962C8B-B14F-4D97-AF65-F5344CB8AC3E}">
        <p14:creationId xmlns:p14="http://schemas.microsoft.com/office/powerpoint/2010/main" val="319961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8AB563CE-2F7D-3A63-C464-DE58C6EE52BA}"/>
              </a:ext>
            </a:extLst>
          </p:cNvPr>
          <p:cNvPicPr>
            <a:picLocks noChangeAspect="1"/>
          </p:cNvPicPr>
          <p:nvPr/>
        </p:nvPicPr>
        <p:blipFill>
          <a:blip r:embed="rId3"/>
          <a:stretch>
            <a:fillRect/>
          </a:stretch>
        </p:blipFill>
        <p:spPr>
          <a:xfrm>
            <a:off x="0" y="27709"/>
            <a:ext cx="12192000" cy="6858000"/>
          </a:xfrm>
          <a:prstGeom prst="rect">
            <a:avLst/>
          </a:prstGeom>
        </p:spPr>
      </p:pic>
    </p:spTree>
    <p:extLst>
      <p:ext uri="{BB962C8B-B14F-4D97-AF65-F5344CB8AC3E}">
        <p14:creationId xmlns:p14="http://schemas.microsoft.com/office/powerpoint/2010/main" val="354461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865990" y="3136633"/>
            <a:ext cx="2460020"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3200" b="1" dirty="0" err="1">
                <a:solidFill>
                  <a:srgbClr val="E20814"/>
                </a:solidFill>
                <a:latin typeface="Calibri"/>
                <a:cs typeface="Calibri"/>
                <a:sym typeface="Calibri"/>
              </a:rPr>
              <a:t>Record</a:t>
            </a:r>
            <a:endParaRPr lang="tr-TR" sz="3200" b="1" dirty="0">
              <a:solidFill>
                <a:srgbClr val="E20814"/>
              </a:solidFill>
              <a:latin typeface="Calibri"/>
              <a:cs typeface="Calibri"/>
              <a:sym typeface="Calibri"/>
            </a:endParaRPr>
          </a:p>
        </p:txBody>
      </p:sp>
    </p:spTree>
    <p:extLst>
      <p:ext uri="{BB962C8B-B14F-4D97-AF65-F5344CB8AC3E}">
        <p14:creationId xmlns:p14="http://schemas.microsoft.com/office/powerpoint/2010/main" val="179600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Record</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14" name="Google Shape;141;g1897da35c97_0_43">
            <a:extLst>
              <a:ext uri="{FF2B5EF4-FFF2-40B4-BE49-F238E27FC236}">
                <a16:creationId xmlns:a16="http://schemas.microsoft.com/office/drawing/2014/main" id="{181C02F7-4FC5-4DF2-FE32-BE1553647879}"/>
              </a:ext>
            </a:extLst>
          </p:cNvPr>
          <p:cNvSpPr txBox="1"/>
          <p:nvPr/>
        </p:nvSpPr>
        <p:spPr>
          <a:xfrm>
            <a:off x="1323506" y="2206442"/>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tr-TR" sz="2000" dirty="0" err="1"/>
              <a:t>Immutable</a:t>
            </a:r>
            <a:endParaRPr lang="tr-TR" sz="2000" dirty="0"/>
          </a:p>
          <a:p>
            <a:pPr marL="406400" indent="-342900">
              <a:lnSpc>
                <a:spcPct val="150000"/>
              </a:lnSpc>
              <a:buClr>
                <a:schemeClr val="dk1"/>
              </a:buClr>
              <a:buSzPts val="2000"/>
              <a:buFont typeface="Wingdings" panose="05000000000000000000" pitchFamily="2" charset="2"/>
              <a:buChar char="v"/>
            </a:pPr>
            <a:r>
              <a:rPr lang="en-TR" sz="2000" dirty="0"/>
              <a:t>Private, final</a:t>
            </a:r>
          </a:p>
          <a:p>
            <a:pPr marL="406400" indent="-342900">
              <a:lnSpc>
                <a:spcPct val="150000"/>
              </a:lnSpc>
              <a:buClr>
                <a:schemeClr val="dk1"/>
              </a:buClr>
              <a:buSzPts val="2000"/>
              <a:buFont typeface="Wingdings" panose="05000000000000000000" pitchFamily="2" charset="2"/>
              <a:buChar char="v"/>
            </a:pPr>
            <a:r>
              <a:rPr lang="en-TR" sz="2000" dirty="0"/>
              <a:t>Getter</a:t>
            </a:r>
          </a:p>
          <a:p>
            <a:pPr marL="406400" indent="-342900">
              <a:lnSpc>
                <a:spcPct val="150000"/>
              </a:lnSpc>
              <a:buClr>
                <a:schemeClr val="dk1"/>
              </a:buClr>
              <a:buSzPts val="2000"/>
              <a:buFont typeface="Wingdings" panose="05000000000000000000" pitchFamily="2" charset="2"/>
              <a:buChar char="v"/>
            </a:pPr>
            <a:r>
              <a:rPr lang="en-TR" sz="2000" dirty="0"/>
              <a:t>Constructor</a:t>
            </a:r>
          </a:p>
          <a:p>
            <a:pPr marL="406400" indent="-342900">
              <a:lnSpc>
                <a:spcPct val="150000"/>
              </a:lnSpc>
              <a:buClr>
                <a:schemeClr val="dk1"/>
              </a:buClr>
              <a:buSzPts val="2000"/>
              <a:buFont typeface="Wingdings" panose="05000000000000000000" pitchFamily="2" charset="2"/>
              <a:buChar char="v"/>
            </a:pPr>
            <a:r>
              <a:rPr lang="en-TR" sz="2000" dirty="0"/>
              <a:t>Equals</a:t>
            </a:r>
          </a:p>
          <a:p>
            <a:pPr marL="406400" indent="-342900">
              <a:lnSpc>
                <a:spcPct val="150000"/>
              </a:lnSpc>
              <a:buClr>
                <a:schemeClr val="dk1"/>
              </a:buClr>
              <a:buSzPts val="2000"/>
              <a:buFont typeface="Wingdings" panose="05000000000000000000" pitchFamily="2" charset="2"/>
              <a:buChar char="v"/>
            </a:pPr>
            <a:r>
              <a:rPr lang="en-TR" sz="2000" dirty="0"/>
              <a:t>HashCode</a:t>
            </a:r>
          </a:p>
          <a:p>
            <a:pPr marL="406400" indent="-342900">
              <a:lnSpc>
                <a:spcPct val="150000"/>
              </a:lnSpc>
              <a:buClr>
                <a:schemeClr val="dk1"/>
              </a:buClr>
              <a:buSzPts val="2000"/>
              <a:buFont typeface="Wingdings" panose="05000000000000000000" pitchFamily="2" charset="2"/>
              <a:buChar char="v"/>
            </a:pPr>
            <a:r>
              <a:rPr lang="en-TR" sz="2000" dirty="0"/>
              <a:t>ToString</a:t>
            </a:r>
          </a:p>
        </p:txBody>
      </p:sp>
    </p:spTree>
    <p:extLst>
      <p:ext uri="{BB962C8B-B14F-4D97-AF65-F5344CB8AC3E}">
        <p14:creationId xmlns:p14="http://schemas.microsoft.com/office/powerpoint/2010/main" val="32155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10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10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fade">
                                      <p:cBhvr>
                                        <p:cTn id="22" dur="10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fade">
                                      <p:cBhvr>
                                        <p:cTn id="27" dur="10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fade">
                                      <p:cBhvr>
                                        <p:cTn id="32" dur="1000"/>
                                        <p:tgtEl>
                                          <p:spTgt spid="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xEl>
                                              <p:pRg st="6" end="6"/>
                                            </p:txEl>
                                          </p:spTgt>
                                        </p:tgtEl>
                                        <p:attrNameLst>
                                          <p:attrName>style.visibility</p:attrName>
                                        </p:attrNameLst>
                                      </p:cBhvr>
                                      <p:to>
                                        <p:strVal val="visible"/>
                                      </p:to>
                                    </p:set>
                                    <p:animEffect transition="in" filter="fade">
                                      <p:cBhvr>
                                        <p:cTn id="37" dur="10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93B7128E-097D-DC38-68F1-55E81D0C7BE8}"/>
              </a:ext>
            </a:extLst>
          </p:cNvPr>
          <p:cNvPicPr>
            <a:picLocks noChangeAspect="1"/>
          </p:cNvPicPr>
          <p:nvPr/>
        </p:nvPicPr>
        <p:blipFill>
          <a:blip r:embed="rId3"/>
          <a:stretch>
            <a:fillRect/>
          </a:stretch>
        </p:blipFill>
        <p:spPr>
          <a:xfrm>
            <a:off x="30922" y="141357"/>
            <a:ext cx="12192000" cy="6858000"/>
          </a:xfrm>
          <a:prstGeom prst="rect">
            <a:avLst/>
          </a:prstGeom>
        </p:spPr>
      </p:pic>
    </p:spTree>
    <p:extLst>
      <p:ext uri="{BB962C8B-B14F-4D97-AF65-F5344CB8AC3E}">
        <p14:creationId xmlns:p14="http://schemas.microsoft.com/office/powerpoint/2010/main" val="7204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Write </a:t>
            </a:r>
            <a:r>
              <a:rPr lang="tr-TR" sz="3200" b="1" dirty="0" err="1">
                <a:solidFill>
                  <a:srgbClr val="E10815"/>
                </a:solidFill>
                <a:latin typeface="Calibri"/>
                <a:cs typeface="Calibri"/>
                <a:sym typeface="Calibri"/>
              </a:rPr>
              <a:t>Once</a:t>
            </a:r>
            <a:r>
              <a:rPr lang="tr-TR" sz="3200" b="1" dirty="0">
                <a:solidFill>
                  <a:srgbClr val="E10815"/>
                </a:solidFill>
                <a:latin typeface="Calibri"/>
                <a:cs typeface="Calibri"/>
                <a:sym typeface="Calibri"/>
              </a:rPr>
              <a:t> Run </a:t>
            </a:r>
            <a:r>
              <a:rPr lang="tr-TR" sz="3200" b="1" dirty="0" err="1">
                <a:solidFill>
                  <a:srgbClr val="E10815"/>
                </a:solidFill>
                <a:latin typeface="Calibri"/>
                <a:cs typeface="Calibri"/>
                <a:sym typeface="Calibri"/>
              </a:rPr>
              <a:t>Everywhere</a:t>
            </a:r>
            <a:endParaRPr dirty="0"/>
          </a:p>
        </p:txBody>
      </p:sp>
      <p:pic>
        <p:nvPicPr>
          <p:cNvPr id="7" name="Picture 6">
            <a:extLst>
              <a:ext uri="{FF2B5EF4-FFF2-40B4-BE49-F238E27FC236}">
                <a16:creationId xmlns:a16="http://schemas.microsoft.com/office/drawing/2014/main" id="{11D4C5C1-5755-E0CC-89FC-65B427CF1030}"/>
              </a:ext>
            </a:extLst>
          </p:cNvPr>
          <p:cNvPicPr>
            <a:picLocks noChangeAspect="1"/>
          </p:cNvPicPr>
          <p:nvPr/>
        </p:nvPicPr>
        <p:blipFill>
          <a:blip r:embed="rId3"/>
          <a:stretch>
            <a:fillRect/>
          </a:stretch>
        </p:blipFill>
        <p:spPr>
          <a:xfrm>
            <a:off x="4178808" y="2068436"/>
            <a:ext cx="3685032" cy="3944371"/>
          </a:xfrm>
          <a:prstGeom prst="rect">
            <a:avLst/>
          </a:prstGeom>
        </p:spPr>
      </p:pic>
    </p:spTree>
    <p:extLst>
      <p:ext uri="{BB962C8B-B14F-4D97-AF65-F5344CB8AC3E}">
        <p14:creationId xmlns:p14="http://schemas.microsoft.com/office/powerpoint/2010/main" val="355245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latin typeface="Calibri" panose="020F0502020204030204" pitchFamily="34" charset="0"/>
                <a:cs typeface="Calibri" panose="020F0502020204030204" pitchFamily="34" charset="0"/>
              </a:rPr>
              <a:t>Record</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
        <p:nvSpPr>
          <p:cNvPr id="14" name="Google Shape;141;g1897da35c97_0_43">
            <a:extLst>
              <a:ext uri="{FF2B5EF4-FFF2-40B4-BE49-F238E27FC236}">
                <a16:creationId xmlns:a16="http://schemas.microsoft.com/office/drawing/2014/main" id="{181C02F7-4FC5-4DF2-FE32-BE1553647879}"/>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tr-TR" sz="2000" dirty="0" err="1"/>
              <a:t>Records</a:t>
            </a:r>
            <a:r>
              <a:rPr lang="tr-TR" sz="2000" dirty="0"/>
              <a:t> </a:t>
            </a:r>
            <a:r>
              <a:rPr lang="tr-TR" sz="2000" dirty="0" err="1"/>
              <a:t>are</a:t>
            </a:r>
            <a:r>
              <a:rPr lang="tr-TR" sz="2000" dirty="0"/>
              <a:t> </a:t>
            </a:r>
            <a:r>
              <a:rPr lang="tr-TR" sz="2000" dirty="0" err="1"/>
              <a:t>immutable</a:t>
            </a:r>
            <a:r>
              <a:rPr lang="tr-TR" sz="2000" dirty="0"/>
              <a:t> data </a:t>
            </a:r>
            <a:r>
              <a:rPr lang="tr-TR" sz="2000" dirty="0" err="1"/>
              <a:t>classes</a:t>
            </a:r>
            <a:r>
              <a:rPr lang="tr-TR" sz="2000" dirty="0"/>
              <a:t> </a:t>
            </a:r>
            <a:r>
              <a:rPr lang="tr-TR" sz="2000" dirty="0" err="1"/>
              <a:t>that</a:t>
            </a:r>
            <a:r>
              <a:rPr lang="tr-TR" sz="2000" dirty="0"/>
              <a:t> </a:t>
            </a:r>
            <a:r>
              <a:rPr lang="tr-TR" sz="2000" dirty="0" err="1"/>
              <a:t>require</a:t>
            </a:r>
            <a:r>
              <a:rPr lang="tr-TR" sz="2000" dirty="0"/>
              <a:t> </a:t>
            </a:r>
            <a:r>
              <a:rPr lang="tr-TR" sz="2000" dirty="0" err="1"/>
              <a:t>only</a:t>
            </a:r>
            <a:r>
              <a:rPr lang="tr-TR" sz="2000" dirty="0"/>
              <a:t> </a:t>
            </a:r>
            <a:r>
              <a:rPr lang="tr-TR" sz="2000" dirty="0" err="1"/>
              <a:t>the</a:t>
            </a:r>
            <a:r>
              <a:rPr lang="tr-TR" sz="2000" dirty="0"/>
              <a:t> </a:t>
            </a:r>
            <a:r>
              <a:rPr lang="tr-TR" sz="2000" dirty="0" err="1"/>
              <a:t>type</a:t>
            </a:r>
            <a:r>
              <a:rPr lang="tr-TR" sz="2000" dirty="0"/>
              <a:t> </a:t>
            </a:r>
            <a:r>
              <a:rPr lang="tr-TR" sz="2000" dirty="0" err="1"/>
              <a:t>and</a:t>
            </a:r>
            <a:r>
              <a:rPr lang="tr-TR" sz="2000" dirty="0"/>
              <a:t> name of </a:t>
            </a:r>
            <a:r>
              <a:rPr lang="tr-TR" sz="2000" dirty="0" err="1"/>
              <a:t>fields</a:t>
            </a:r>
            <a:r>
              <a:rPr lang="tr-TR" sz="2000" dirty="0"/>
              <a:t>.</a:t>
            </a:r>
          </a:p>
        </p:txBody>
      </p:sp>
      <p:pic>
        <p:nvPicPr>
          <p:cNvPr id="3" name="Picture 2">
            <a:extLst>
              <a:ext uri="{FF2B5EF4-FFF2-40B4-BE49-F238E27FC236}">
                <a16:creationId xmlns:a16="http://schemas.microsoft.com/office/drawing/2014/main" id="{59D494F6-8DD3-4F18-D3FE-A2BDBD278F54}"/>
              </a:ext>
            </a:extLst>
          </p:cNvPr>
          <p:cNvPicPr>
            <a:picLocks noChangeAspect="1"/>
          </p:cNvPicPr>
          <p:nvPr/>
        </p:nvPicPr>
        <p:blipFill>
          <a:blip r:embed="rId3"/>
          <a:stretch>
            <a:fillRect/>
          </a:stretch>
        </p:blipFill>
        <p:spPr>
          <a:xfrm>
            <a:off x="1579083" y="3311385"/>
            <a:ext cx="6921500" cy="533400"/>
          </a:xfrm>
          <a:prstGeom prst="rect">
            <a:avLst/>
          </a:prstGeom>
        </p:spPr>
      </p:pic>
    </p:spTree>
    <p:extLst>
      <p:ext uri="{BB962C8B-B14F-4D97-AF65-F5344CB8AC3E}">
        <p14:creationId xmlns:p14="http://schemas.microsoft.com/office/powerpoint/2010/main" val="100105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4" name="Picture 3">
            <a:extLst>
              <a:ext uri="{FF2B5EF4-FFF2-40B4-BE49-F238E27FC236}">
                <a16:creationId xmlns:a16="http://schemas.microsoft.com/office/drawing/2014/main" id="{06128B1B-33CA-0261-138F-1AEE24103547}"/>
              </a:ext>
            </a:extLst>
          </p:cNvPr>
          <p:cNvPicPr>
            <a:picLocks noChangeAspect="1"/>
          </p:cNvPicPr>
          <p:nvPr/>
        </p:nvPicPr>
        <p:blipFill>
          <a:blip r:embed="rId3"/>
          <a:stretch>
            <a:fillRect/>
          </a:stretch>
        </p:blipFill>
        <p:spPr>
          <a:xfrm>
            <a:off x="0" y="266007"/>
            <a:ext cx="12192000" cy="6858000"/>
          </a:xfrm>
          <a:prstGeom prst="rect">
            <a:avLst/>
          </a:prstGeom>
        </p:spPr>
      </p:pic>
    </p:spTree>
    <p:extLst>
      <p:ext uri="{BB962C8B-B14F-4D97-AF65-F5344CB8AC3E}">
        <p14:creationId xmlns:p14="http://schemas.microsoft.com/office/powerpoint/2010/main" val="389226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a:solidFill>
                  <a:srgbClr val="E20814"/>
                </a:solidFill>
                <a:latin typeface="Calibri" panose="020F0502020204030204" pitchFamily="34" charset="0"/>
                <a:cs typeface="Calibri" panose="020F0502020204030204" pitchFamily="34" charset="0"/>
              </a:rPr>
              <a:t>Text Blocks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DB142DB5-993D-0581-4117-92A12A03C857}"/>
              </a:ext>
            </a:extLst>
          </p:cNvPr>
          <p:cNvPicPr>
            <a:picLocks noChangeAspect="1"/>
          </p:cNvPicPr>
          <p:nvPr/>
        </p:nvPicPr>
        <p:blipFill>
          <a:blip r:embed="rId3"/>
          <a:stretch>
            <a:fillRect/>
          </a:stretch>
        </p:blipFill>
        <p:spPr>
          <a:xfrm>
            <a:off x="1595185" y="2498810"/>
            <a:ext cx="6486134" cy="2762925"/>
          </a:xfrm>
          <a:prstGeom prst="rect">
            <a:avLst/>
          </a:prstGeom>
        </p:spPr>
      </p:pic>
    </p:spTree>
    <p:extLst>
      <p:ext uri="{BB962C8B-B14F-4D97-AF65-F5344CB8AC3E}">
        <p14:creationId xmlns:p14="http://schemas.microsoft.com/office/powerpoint/2010/main" val="416130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08907e0acb_1_88"/>
          <p:cNvSpPr txBox="1"/>
          <p:nvPr/>
        </p:nvSpPr>
        <p:spPr>
          <a:xfrm>
            <a:off x="1593364" y="2975506"/>
            <a:ext cx="9005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4000" b="1" dirty="0">
                <a:solidFill>
                  <a:schemeClr val="dk1"/>
                </a:solidFill>
                <a:latin typeface="Calibri"/>
                <a:ea typeface="Calibri"/>
                <a:cs typeface="Calibri"/>
                <a:sym typeface="Calibri"/>
              </a:rPr>
              <a:t>TEŞEKKÜRLER</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Write </a:t>
            </a:r>
            <a:r>
              <a:rPr lang="tr-TR" sz="3200" b="1" dirty="0" err="1">
                <a:solidFill>
                  <a:srgbClr val="E10815"/>
                </a:solidFill>
                <a:latin typeface="Calibri"/>
                <a:cs typeface="Calibri"/>
                <a:sym typeface="Calibri"/>
              </a:rPr>
              <a:t>Once</a:t>
            </a:r>
            <a:r>
              <a:rPr lang="tr-TR" sz="3200" b="1" dirty="0">
                <a:solidFill>
                  <a:srgbClr val="E10815"/>
                </a:solidFill>
                <a:latin typeface="Calibri"/>
                <a:cs typeface="Calibri"/>
                <a:sym typeface="Calibri"/>
              </a:rPr>
              <a:t> Run </a:t>
            </a:r>
            <a:r>
              <a:rPr lang="tr-TR" sz="3200" b="1" dirty="0" err="1">
                <a:solidFill>
                  <a:srgbClr val="E10815"/>
                </a:solidFill>
                <a:latin typeface="Calibri"/>
                <a:cs typeface="Calibri"/>
                <a:sym typeface="Calibri"/>
              </a:rPr>
              <a:t>Everywhere</a:t>
            </a:r>
            <a:endParaRPr dirty="0"/>
          </a:p>
        </p:txBody>
      </p:sp>
      <p:pic>
        <p:nvPicPr>
          <p:cNvPr id="3" name="Picture 2">
            <a:extLst>
              <a:ext uri="{FF2B5EF4-FFF2-40B4-BE49-F238E27FC236}">
                <a16:creationId xmlns:a16="http://schemas.microsoft.com/office/drawing/2014/main" id="{06B1265C-6A05-3832-44BC-5B3616B173B3}"/>
              </a:ext>
            </a:extLst>
          </p:cNvPr>
          <p:cNvPicPr>
            <a:picLocks noChangeAspect="1"/>
          </p:cNvPicPr>
          <p:nvPr/>
        </p:nvPicPr>
        <p:blipFill>
          <a:blip r:embed="rId3"/>
          <a:stretch>
            <a:fillRect/>
          </a:stretch>
        </p:blipFill>
        <p:spPr>
          <a:xfrm>
            <a:off x="4025593" y="2046459"/>
            <a:ext cx="4140814" cy="4031123"/>
          </a:xfrm>
          <a:prstGeom prst="rect">
            <a:avLst/>
          </a:prstGeom>
        </p:spPr>
      </p:pic>
    </p:spTree>
    <p:extLst>
      <p:ext uri="{BB962C8B-B14F-4D97-AF65-F5344CB8AC3E}">
        <p14:creationId xmlns:p14="http://schemas.microsoft.com/office/powerpoint/2010/main" val="201848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Write </a:t>
            </a:r>
            <a:r>
              <a:rPr lang="tr-TR" sz="3200" b="1" dirty="0" err="1">
                <a:solidFill>
                  <a:srgbClr val="E20814"/>
                </a:solidFill>
                <a:latin typeface="Calibri"/>
                <a:cs typeface="Calibri"/>
                <a:sym typeface="Calibri"/>
              </a:rPr>
              <a:t>Once</a:t>
            </a:r>
            <a:r>
              <a:rPr lang="tr-TR" sz="3200" b="1" dirty="0">
                <a:solidFill>
                  <a:srgbClr val="E20814"/>
                </a:solidFill>
                <a:latin typeface="Calibri"/>
                <a:cs typeface="Calibri"/>
                <a:sym typeface="Calibri"/>
              </a:rPr>
              <a:t> Run </a:t>
            </a:r>
            <a:r>
              <a:rPr lang="tr-TR" sz="3200" b="1" dirty="0" err="1">
                <a:solidFill>
                  <a:srgbClr val="E20814"/>
                </a:solidFill>
                <a:latin typeface="Calibri"/>
                <a:cs typeface="Calibri"/>
                <a:sym typeface="Calibri"/>
              </a:rPr>
              <a:t>Everywhere</a:t>
            </a:r>
            <a:endParaRPr dirty="0">
              <a:solidFill>
                <a:srgbClr val="E20814"/>
              </a:solidFill>
            </a:endParaRPr>
          </a:p>
        </p:txBody>
      </p:sp>
      <p:pic>
        <p:nvPicPr>
          <p:cNvPr id="5" name="Picture 4">
            <a:extLst>
              <a:ext uri="{FF2B5EF4-FFF2-40B4-BE49-F238E27FC236}">
                <a16:creationId xmlns:a16="http://schemas.microsoft.com/office/drawing/2014/main" id="{335F3555-C74D-48A3-C0B4-AF50D50DC161}"/>
              </a:ext>
            </a:extLst>
          </p:cNvPr>
          <p:cNvPicPr>
            <a:picLocks noChangeAspect="1"/>
          </p:cNvPicPr>
          <p:nvPr/>
        </p:nvPicPr>
        <p:blipFill>
          <a:blip r:embed="rId3"/>
          <a:stretch>
            <a:fillRect/>
          </a:stretch>
        </p:blipFill>
        <p:spPr>
          <a:xfrm>
            <a:off x="3704547" y="2116489"/>
            <a:ext cx="4782906" cy="3734780"/>
          </a:xfrm>
          <a:prstGeom prst="rect">
            <a:avLst/>
          </a:prstGeom>
        </p:spPr>
      </p:pic>
    </p:spTree>
    <p:extLst>
      <p:ext uri="{BB962C8B-B14F-4D97-AF65-F5344CB8AC3E}">
        <p14:creationId xmlns:p14="http://schemas.microsoft.com/office/powerpoint/2010/main" val="160014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438273" y="3136633"/>
            <a:ext cx="1315455"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Syntax</a:t>
            </a:r>
            <a:endParaRPr dirty="0"/>
          </a:p>
        </p:txBody>
      </p:sp>
    </p:spTree>
    <p:extLst>
      <p:ext uri="{BB962C8B-B14F-4D97-AF65-F5344CB8AC3E}">
        <p14:creationId xmlns:p14="http://schemas.microsoft.com/office/powerpoint/2010/main" val="97972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Basic </a:t>
            </a:r>
            <a:r>
              <a:rPr lang="tr-TR" sz="3200" b="1" dirty="0" err="1">
                <a:solidFill>
                  <a:srgbClr val="E20814"/>
                </a:solidFill>
                <a:latin typeface="Calibri"/>
                <a:cs typeface="Calibri"/>
                <a:sym typeface="Calibri"/>
              </a:rPr>
              <a:t>Syntax</a:t>
            </a:r>
            <a:endParaRPr dirty="0">
              <a:solidFill>
                <a:srgbClr val="E20814"/>
              </a:solidFill>
            </a:endParaRPr>
          </a:p>
        </p:txBody>
      </p:sp>
      <p:sp>
        <p:nvSpPr>
          <p:cNvPr id="33" name="Google Shape;141;g1897da35c97_0_43"/>
          <p:cNvSpPr txBox="1"/>
          <p:nvPr/>
        </p:nvSpPr>
        <p:spPr>
          <a:xfrm>
            <a:off x="1330037" y="2222701"/>
            <a:ext cx="9273309" cy="3785611"/>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en-TR" sz="2000" dirty="0">
                <a:solidFill>
                  <a:srgbClr val="E20814"/>
                </a:solidFill>
              </a:rPr>
              <a:t>Java program</a:t>
            </a:r>
          </a:p>
          <a:p>
            <a:pPr marL="40640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Object</a:t>
            </a:r>
            <a:r>
              <a:rPr lang="en-TR" sz="2000" dirty="0">
                <a:solidFill>
                  <a:schemeClr val="tx1"/>
                </a:solidFill>
                <a:latin typeface="Calibri"/>
                <a:ea typeface="Calibri"/>
                <a:cs typeface="Calibri"/>
                <a:sym typeface="Calibri"/>
              </a:rPr>
              <a:t> -&gt; instance of a class</a:t>
            </a:r>
            <a:endParaRPr lang="en-TR" sz="2000" dirty="0"/>
          </a:p>
          <a:p>
            <a:pPr marL="406400" lvl="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Objects</a:t>
            </a:r>
            <a:r>
              <a:rPr lang="en-TR" sz="2000" dirty="0">
                <a:solidFill>
                  <a:srgbClr val="C00000"/>
                </a:solidFill>
                <a:latin typeface="Calibri"/>
                <a:ea typeface="Calibri"/>
                <a:cs typeface="Calibri"/>
                <a:sym typeface="Calibri"/>
              </a:rPr>
              <a:t> </a:t>
            </a:r>
            <a:r>
              <a:rPr lang="en-TR" sz="2000" dirty="0">
                <a:solidFill>
                  <a:schemeClr val="tx1"/>
                </a:solidFill>
                <a:latin typeface="Calibri"/>
                <a:ea typeface="Calibri"/>
                <a:cs typeface="Calibri"/>
                <a:sym typeface="Calibri"/>
              </a:rPr>
              <a:t>have states, behaviors</a:t>
            </a:r>
          </a:p>
          <a:p>
            <a:pPr marL="40640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Objects</a:t>
            </a:r>
            <a:r>
              <a:rPr lang="en-TR" sz="2000" dirty="0">
                <a:solidFill>
                  <a:srgbClr val="C00000"/>
                </a:solidFill>
                <a:latin typeface="Calibri"/>
                <a:ea typeface="Calibri"/>
                <a:cs typeface="Calibri"/>
                <a:sym typeface="Calibri"/>
              </a:rPr>
              <a:t> </a:t>
            </a:r>
            <a:r>
              <a:rPr lang="en-TR" sz="2000" dirty="0">
                <a:solidFill>
                  <a:schemeClr val="tx1"/>
                </a:solidFill>
                <a:latin typeface="Calibri"/>
                <a:ea typeface="Calibri"/>
                <a:cs typeface="Calibri"/>
                <a:sym typeface="Calibri"/>
              </a:rPr>
              <a:t>have unique </a:t>
            </a:r>
            <a:r>
              <a:rPr lang="en-TR" sz="2000" dirty="0">
                <a:solidFill>
                  <a:srgbClr val="E20814"/>
                </a:solidFill>
                <a:latin typeface="Calibri"/>
                <a:ea typeface="Calibri"/>
                <a:cs typeface="Calibri"/>
                <a:sym typeface="Calibri"/>
              </a:rPr>
              <a:t>Instance Variables</a:t>
            </a:r>
          </a:p>
          <a:p>
            <a:pPr marL="406400" lvl="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Class</a:t>
            </a:r>
            <a:r>
              <a:rPr lang="en-TR" sz="2000" dirty="0">
                <a:solidFill>
                  <a:srgbClr val="C00000"/>
                </a:solidFill>
                <a:latin typeface="Calibri"/>
                <a:ea typeface="Calibri"/>
                <a:cs typeface="Calibri"/>
                <a:sym typeface="Calibri"/>
              </a:rPr>
              <a:t> </a:t>
            </a:r>
            <a:r>
              <a:rPr lang="en-TR" sz="2000" dirty="0">
                <a:solidFill>
                  <a:schemeClr val="tx1"/>
                </a:solidFill>
                <a:latin typeface="Calibri"/>
                <a:ea typeface="Calibri"/>
                <a:cs typeface="Calibri"/>
                <a:sym typeface="Calibri"/>
              </a:rPr>
              <a:t>-&gt;</a:t>
            </a:r>
            <a:r>
              <a:rPr lang="en-TR" sz="2000" dirty="0">
                <a:solidFill>
                  <a:srgbClr val="C00000"/>
                </a:solidFill>
                <a:latin typeface="Calibri"/>
                <a:ea typeface="Calibri"/>
                <a:cs typeface="Calibri"/>
                <a:sym typeface="Calibri"/>
              </a:rPr>
              <a:t> </a:t>
            </a:r>
            <a:r>
              <a:rPr lang="en-TR" sz="2000" dirty="0">
                <a:solidFill>
                  <a:schemeClr val="tx1"/>
                </a:solidFill>
                <a:latin typeface="Calibri"/>
                <a:ea typeface="Calibri"/>
                <a:cs typeface="Calibri"/>
                <a:sym typeface="Calibri"/>
              </a:rPr>
              <a:t>template/blueprint</a:t>
            </a:r>
          </a:p>
          <a:p>
            <a:pPr marL="406400" lvl="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Method</a:t>
            </a:r>
            <a:r>
              <a:rPr lang="en-TR" sz="2000" dirty="0">
                <a:solidFill>
                  <a:srgbClr val="C00000"/>
                </a:solidFill>
                <a:latin typeface="Calibri"/>
                <a:ea typeface="Calibri"/>
                <a:cs typeface="Calibri"/>
                <a:sym typeface="Calibri"/>
              </a:rPr>
              <a:t> </a:t>
            </a:r>
            <a:r>
              <a:rPr lang="en-TR" sz="2000" dirty="0">
                <a:solidFill>
                  <a:schemeClr val="tx1"/>
                </a:solidFill>
                <a:latin typeface="Calibri"/>
                <a:ea typeface="Calibri"/>
                <a:cs typeface="Calibri"/>
                <a:sym typeface="Calibri"/>
              </a:rPr>
              <a:t>-&gt; behaviour </a:t>
            </a:r>
          </a:p>
          <a:p>
            <a:pPr marL="406400" lvl="0" indent="-342900">
              <a:lnSpc>
                <a:spcPct val="150000"/>
              </a:lnSpc>
              <a:buClr>
                <a:schemeClr val="dk1"/>
              </a:buClr>
              <a:buSzPts val="2000"/>
              <a:buFont typeface="Wingdings" panose="05000000000000000000" pitchFamily="2" charset="2"/>
              <a:buChar char="v"/>
            </a:pPr>
            <a:r>
              <a:rPr lang="en-TR" sz="2000" dirty="0">
                <a:solidFill>
                  <a:srgbClr val="E20814"/>
                </a:solidFill>
                <a:latin typeface="Calibri"/>
                <a:ea typeface="Calibri"/>
                <a:cs typeface="Calibri"/>
                <a:sym typeface="Calibri"/>
              </a:rPr>
              <a:t>Methods </a:t>
            </a:r>
            <a:r>
              <a:rPr lang="en-TR" sz="2000" dirty="0">
                <a:solidFill>
                  <a:schemeClr val="tx1"/>
                </a:solidFill>
                <a:latin typeface="Calibri"/>
                <a:ea typeface="Calibri"/>
                <a:cs typeface="Calibri"/>
                <a:sym typeface="Calibri"/>
              </a:rPr>
              <a:t>-&gt; Logics, data, actions, execution</a:t>
            </a:r>
            <a:endParaRPr lang="en-TR" sz="2000" dirty="0">
              <a:solidFill>
                <a:srgbClr val="C00000"/>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endParaRPr lang="tr-TR" sz="2000" dirty="0">
              <a:solidFill>
                <a:srgbClr val="C00000"/>
              </a:solidFill>
              <a:latin typeface="Calibri"/>
              <a:ea typeface="Calibri"/>
              <a:cs typeface="Calibri"/>
              <a:sym typeface="Calibri"/>
            </a:endParaRPr>
          </a:p>
        </p:txBody>
      </p:sp>
    </p:spTree>
    <p:extLst>
      <p:ext uri="{BB962C8B-B14F-4D97-AF65-F5344CB8AC3E}">
        <p14:creationId xmlns:p14="http://schemas.microsoft.com/office/powerpoint/2010/main" val="351197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897da35c97_0_23"/>
          <p:cNvSpPr/>
          <p:nvPr/>
        </p:nvSpPr>
        <p:spPr>
          <a:xfrm>
            <a:off x="978339" y="5230924"/>
            <a:ext cx="10041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4000" b="1">
              <a:solidFill>
                <a:schemeClr val="dk1"/>
              </a:solidFill>
              <a:latin typeface="Calibri"/>
              <a:ea typeface="Calibri"/>
              <a:cs typeface="Calibri"/>
              <a:sym typeface="Calibri"/>
            </a:endParaRPr>
          </a:p>
        </p:txBody>
      </p:sp>
      <p:sp>
        <p:nvSpPr>
          <p:cNvPr id="127" name="Google Shape;127;g1897da35c97_0_23"/>
          <p:cNvSpPr txBox="1"/>
          <p:nvPr/>
        </p:nvSpPr>
        <p:spPr>
          <a:xfrm>
            <a:off x="5418746" y="3075077"/>
            <a:ext cx="135450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4000" b="1" dirty="0">
                <a:solidFill>
                  <a:srgbClr val="E10816"/>
                </a:solidFill>
                <a:latin typeface="Calibri"/>
                <a:ea typeface="Calibri"/>
                <a:cs typeface="Calibri"/>
                <a:sym typeface="Calibri"/>
              </a:rPr>
              <a:t>GİRİŞ</a:t>
            </a:r>
            <a:endParaRPr sz="4000" b="1" dirty="0">
              <a:solidFill>
                <a:srgbClr val="E10816"/>
              </a:solidFill>
              <a:latin typeface="Calibri"/>
              <a:ea typeface="Calibri"/>
              <a:cs typeface="Calibri"/>
              <a:sym typeface="Calibri"/>
            </a:endParaRPr>
          </a:p>
        </p:txBody>
      </p:sp>
    </p:spTree>
    <p:extLst>
      <p:ext uri="{BB962C8B-B14F-4D97-AF65-F5344CB8AC3E}">
        <p14:creationId xmlns:p14="http://schemas.microsoft.com/office/powerpoint/2010/main" val="5719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Basic </a:t>
            </a:r>
            <a:r>
              <a:rPr lang="tr-TR" sz="3200" b="1" dirty="0" err="1">
                <a:solidFill>
                  <a:srgbClr val="E10815"/>
                </a:solidFill>
                <a:latin typeface="Calibri"/>
                <a:cs typeface="Calibri"/>
                <a:sym typeface="Calibri"/>
              </a:rPr>
              <a:t>Syntax</a:t>
            </a:r>
            <a:endParaRPr dirty="0"/>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en-TR" sz="2000" dirty="0"/>
              <a:t>Case Sensitivity</a:t>
            </a:r>
          </a:p>
          <a:p>
            <a:pPr marL="406400" lvl="0" indent="-342900">
              <a:lnSpc>
                <a:spcPct val="150000"/>
              </a:lnSpc>
              <a:buClr>
                <a:schemeClr val="dk1"/>
              </a:buClr>
              <a:buSzPts val="2000"/>
              <a:buFont typeface="Wingdings" panose="05000000000000000000" pitchFamily="2" charset="2"/>
              <a:buChar char="v"/>
            </a:pPr>
            <a:r>
              <a:rPr lang="en-TR" sz="2000" dirty="0">
                <a:ea typeface="Calibri"/>
              </a:rPr>
              <a:t>Class Names</a:t>
            </a:r>
          </a:p>
          <a:p>
            <a:pPr marL="406400" lvl="0" indent="-342900">
              <a:lnSpc>
                <a:spcPct val="150000"/>
              </a:lnSpc>
              <a:buClr>
                <a:schemeClr val="dk1"/>
              </a:buClr>
              <a:buSzPts val="2000"/>
              <a:buFont typeface="Wingdings" panose="05000000000000000000" pitchFamily="2" charset="2"/>
              <a:buChar char="v"/>
            </a:pPr>
            <a:r>
              <a:rPr lang="en-TR" sz="2000" dirty="0">
                <a:solidFill>
                  <a:schemeClr val="tx1"/>
                </a:solidFill>
                <a:latin typeface="Calibri"/>
                <a:ea typeface="Calibri"/>
                <a:cs typeface="Calibri"/>
                <a:sym typeface="Calibri"/>
              </a:rPr>
              <a:t>Method Names</a:t>
            </a:r>
          </a:p>
          <a:p>
            <a:pPr marL="406400" lvl="0" indent="-342900">
              <a:lnSpc>
                <a:spcPct val="150000"/>
              </a:lnSpc>
              <a:buClr>
                <a:schemeClr val="dk1"/>
              </a:buClr>
              <a:buSzPts val="2000"/>
              <a:buFont typeface="Wingdings" panose="05000000000000000000" pitchFamily="2" charset="2"/>
              <a:buChar char="v"/>
            </a:pPr>
            <a:r>
              <a:rPr lang="en-TR" sz="2000" dirty="0">
                <a:solidFill>
                  <a:schemeClr val="tx1"/>
                </a:solidFill>
                <a:latin typeface="Calibri"/>
                <a:ea typeface="Calibri"/>
                <a:cs typeface="Calibri"/>
                <a:sym typeface="Calibri"/>
              </a:rPr>
              <a:t>Program File Name</a:t>
            </a:r>
          </a:p>
        </p:txBody>
      </p:sp>
      <p:pic>
        <p:nvPicPr>
          <p:cNvPr id="2" name="Picture 1">
            <a:extLst>
              <a:ext uri="{FF2B5EF4-FFF2-40B4-BE49-F238E27FC236}">
                <a16:creationId xmlns:a16="http://schemas.microsoft.com/office/drawing/2014/main" id="{989C6293-E96D-BDD9-41BF-8B988390BCC2}"/>
              </a:ext>
            </a:extLst>
          </p:cNvPr>
          <p:cNvPicPr>
            <a:picLocks noChangeAspect="1"/>
          </p:cNvPicPr>
          <p:nvPr/>
        </p:nvPicPr>
        <p:blipFill>
          <a:blip r:embed="rId3"/>
          <a:stretch>
            <a:fillRect/>
          </a:stretch>
        </p:blipFill>
        <p:spPr>
          <a:xfrm>
            <a:off x="1588654" y="4161653"/>
            <a:ext cx="7772400" cy="2121108"/>
          </a:xfrm>
          <a:prstGeom prst="rect">
            <a:avLst/>
          </a:prstGeom>
        </p:spPr>
      </p:pic>
    </p:spTree>
    <p:extLst>
      <p:ext uri="{BB962C8B-B14F-4D97-AF65-F5344CB8AC3E}">
        <p14:creationId xmlns:p14="http://schemas.microsoft.com/office/powerpoint/2010/main" val="19103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Identifiers</a:t>
            </a:r>
            <a:endParaRPr dirty="0"/>
          </a:p>
        </p:txBody>
      </p:sp>
      <p:sp>
        <p:nvSpPr>
          <p:cNvPr id="33" name="Google Shape;141;g1897da35c97_0_43"/>
          <p:cNvSpPr txBox="1"/>
          <p:nvPr/>
        </p:nvSpPr>
        <p:spPr>
          <a:xfrm>
            <a:off x="1330037" y="2222701"/>
            <a:ext cx="9273309" cy="2400617"/>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en-US" sz="2000" dirty="0"/>
              <a:t>Begins with (A to Z or a to z),  ‘$’, ‘_’</a:t>
            </a:r>
          </a:p>
          <a:p>
            <a:pPr marL="406400" lvl="0" indent="-342900">
              <a:lnSpc>
                <a:spcPct val="150000"/>
              </a:lnSpc>
              <a:buClr>
                <a:schemeClr val="dk1"/>
              </a:buClr>
              <a:buSzPts val="2000"/>
              <a:buFont typeface="Wingdings" panose="05000000000000000000" pitchFamily="2" charset="2"/>
              <a:buChar char="v"/>
            </a:pPr>
            <a:r>
              <a:rPr lang="en-US" sz="2000" dirty="0"/>
              <a:t>Combination</a:t>
            </a:r>
          </a:p>
          <a:p>
            <a:pPr marL="406400" lvl="0" indent="-342900">
              <a:lnSpc>
                <a:spcPct val="150000"/>
              </a:lnSpc>
              <a:buClr>
                <a:schemeClr val="dk1"/>
              </a:buClr>
              <a:buSzPts val="2000"/>
              <a:buFont typeface="Wingdings" panose="05000000000000000000" pitchFamily="2" charset="2"/>
              <a:buChar char="v"/>
            </a:pPr>
            <a:r>
              <a:rPr lang="en-US" sz="2000" dirty="0"/>
              <a:t>Restricted key words</a:t>
            </a:r>
          </a:p>
          <a:p>
            <a:pPr marL="406400" lvl="0" indent="-342900">
              <a:lnSpc>
                <a:spcPct val="150000"/>
              </a:lnSpc>
              <a:buClr>
                <a:schemeClr val="dk1"/>
              </a:buClr>
              <a:buSzPts val="2000"/>
              <a:buFont typeface="Wingdings" panose="05000000000000000000" pitchFamily="2" charset="2"/>
              <a:buChar char="v"/>
            </a:pPr>
            <a:r>
              <a:rPr lang="en-US" sz="2000" dirty="0"/>
              <a:t>Case sensitive</a:t>
            </a:r>
          </a:p>
          <a:p>
            <a:pPr marL="406400" lvl="0" indent="-342900">
              <a:lnSpc>
                <a:spcPct val="150000"/>
              </a:lnSpc>
              <a:buClr>
                <a:schemeClr val="dk1"/>
              </a:buClr>
              <a:buSzPts val="2000"/>
              <a:buFont typeface="Wingdings" panose="05000000000000000000" pitchFamily="2" charset="2"/>
              <a:buChar char="v"/>
            </a:pPr>
            <a:r>
              <a:rPr lang="en-US" sz="2000" dirty="0">
                <a:solidFill>
                  <a:srgbClr val="00B050"/>
                </a:solidFill>
              </a:rPr>
              <a:t>age, $salary, _value, __1_value, </a:t>
            </a:r>
            <a:r>
              <a:rPr lang="en-US" sz="2000" dirty="0">
                <a:solidFill>
                  <a:srgbClr val="FF0000"/>
                </a:solidFill>
              </a:rPr>
              <a:t>123abc, -salary</a:t>
            </a:r>
            <a:r>
              <a:rPr lang="en-US" sz="2000" dirty="0"/>
              <a:t>.</a:t>
            </a:r>
            <a:endParaRPr lang="en-TR" sz="2000" dirty="0"/>
          </a:p>
        </p:txBody>
      </p:sp>
    </p:spTree>
    <p:extLst>
      <p:ext uri="{BB962C8B-B14F-4D97-AF65-F5344CB8AC3E}">
        <p14:creationId xmlns:p14="http://schemas.microsoft.com/office/powerpoint/2010/main" val="427234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Modifiers</a:t>
            </a:r>
            <a:endParaRPr dirty="0"/>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en-US" sz="2000" dirty="0">
                <a:solidFill>
                  <a:schemeClr val="tx1"/>
                </a:solidFill>
              </a:rPr>
              <a:t>modify classes, methods, </a:t>
            </a:r>
            <a:r>
              <a:rPr lang="en-US" sz="2000" dirty="0" err="1">
                <a:solidFill>
                  <a:schemeClr val="tx1"/>
                </a:solidFill>
              </a:rPr>
              <a:t>etc</a:t>
            </a:r>
            <a:r>
              <a:rPr lang="en-US" sz="2000" dirty="0">
                <a:solidFill>
                  <a:schemeClr val="tx1"/>
                </a:solidFill>
              </a:rPr>
              <a:t> </a:t>
            </a:r>
          </a:p>
          <a:p>
            <a:pPr marL="406400" lvl="0" indent="-342900">
              <a:lnSpc>
                <a:spcPct val="150000"/>
              </a:lnSpc>
              <a:buClr>
                <a:schemeClr val="dk1"/>
              </a:buClr>
              <a:buSzPts val="2000"/>
              <a:buFont typeface="Wingdings" panose="05000000000000000000" pitchFamily="2" charset="2"/>
              <a:buChar char="v"/>
            </a:pPr>
            <a:r>
              <a:rPr lang="en-US" sz="2000" dirty="0">
                <a:solidFill>
                  <a:srgbClr val="E20814"/>
                </a:solidFill>
              </a:rPr>
              <a:t>Access Modifiers </a:t>
            </a:r>
            <a:r>
              <a:rPr lang="en-US" sz="2000" dirty="0">
                <a:solidFill>
                  <a:schemeClr val="tx1"/>
                </a:solidFill>
              </a:rPr>
              <a:t>− default, public , protected, private</a:t>
            </a:r>
          </a:p>
          <a:p>
            <a:pPr marL="406400" lvl="0" indent="-342900">
              <a:lnSpc>
                <a:spcPct val="150000"/>
              </a:lnSpc>
              <a:buClr>
                <a:schemeClr val="dk1"/>
              </a:buClr>
              <a:buSzPts val="2000"/>
              <a:buFont typeface="Wingdings" panose="05000000000000000000" pitchFamily="2" charset="2"/>
              <a:buChar char="v"/>
            </a:pPr>
            <a:r>
              <a:rPr lang="en-US" sz="2000" dirty="0">
                <a:solidFill>
                  <a:srgbClr val="E20814"/>
                </a:solidFill>
              </a:rPr>
              <a:t>Non-access Modifiers </a:t>
            </a:r>
            <a:r>
              <a:rPr lang="en-US" sz="2000" dirty="0">
                <a:solidFill>
                  <a:schemeClr val="tx1"/>
                </a:solidFill>
              </a:rPr>
              <a:t>− static, final, abstract</a:t>
            </a:r>
          </a:p>
          <a:p>
            <a:pPr marL="406400" lvl="0" indent="-342900">
              <a:lnSpc>
                <a:spcPct val="150000"/>
              </a:lnSpc>
              <a:buClr>
                <a:schemeClr val="dk1"/>
              </a:buClr>
              <a:buSzPts val="2000"/>
              <a:buFont typeface="Wingdings" panose="05000000000000000000" pitchFamily="2" charset="2"/>
              <a:buChar char="v"/>
            </a:pPr>
            <a:endParaRPr lang="en-US" sz="2000" dirty="0">
              <a:solidFill>
                <a:schemeClr val="tx1"/>
              </a:solidFill>
            </a:endParaRPr>
          </a:p>
        </p:txBody>
      </p:sp>
    </p:spTree>
    <p:extLst>
      <p:ext uri="{BB962C8B-B14F-4D97-AF65-F5344CB8AC3E}">
        <p14:creationId xmlns:p14="http://schemas.microsoft.com/office/powerpoint/2010/main" val="361756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Variables</a:t>
            </a:r>
            <a:endParaRPr dirty="0"/>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Local Variables</a:t>
            </a:r>
          </a:p>
          <a:p>
            <a:pPr marL="406400" indent="-342900">
              <a:lnSpc>
                <a:spcPct val="150000"/>
              </a:lnSpc>
              <a:buClr>
                <a:schemeClr val="dk1"/>
              </a:buClr>
              <a:buSzPts val="2000"/>
              <a:buFont typeface="Wingdings" panose="05000000000000000000" pitchFamily="2" charset="2"/>
              <a:buChar char="v"/>
            </a:pPr>
            <a:r>
              <a:rPr lang="en-US" sz="2000" dirty="0"/>
              <a:t>Class Variables (Static Variables)</a:t>
            </a:r>
          </a:p>
          <a:p>
            <a:pPr marL="406400" indent="-342900">
              <a:lnSpc>
                <a:spcPct val="150000"/>
              </a:lnSpc>
              <a:buClr>
                <a:schemeClr val="dk1"/>
              </a:buClr>
              <a:buSzPts val="2000"/>
              <a:buFont typeface="Wingdings" panose="05000000000000000000" pitchFamily="2" charset="2"/>
              <a:buChar char="v"/>
            </a:pPr>
            <a:r>
              <a:rPr lang="en-US" sz="2000" dirty="0"/>
              <a:t>Instance Variables (Non-static Variables)</a:t>
            </a:r>
          </a:p>
          <a:p>
            <a:pPr marL="406400" lvl="0" indent="-342900">
              <a:lnSpc>
                <a:spcPct val="150000"/>
              </a:lnSpc>
              <a:buClr>
                <a:schemeClr val="dk1"/>
              </a:buClr>
              <a:buSzPts val="2000"/>
              <a:buFont typeface="Wingdings" panose="05000000000000000000" pitchFamily="2" charset="2"/>
              <a:buChar char="v"/>
            </a:pPr>
            <a:endParaRPr lang="en-US" sz="2000" dirty="0">
              <a:solidFill>
                <a:schemeClr val="tx1"/>
              </a:solidFill>
            </a:endParaRPr>
          </a:p>
        </p:txBody>
      </p:sp>
    </p:spTree>
    <p:extLst>
      <p:ext uri="{BB962C8B-B14F-4D97-AF65-F5344CB8AC3E}">
        <p14:creationId xmlns:p14="http://schemas.microsoft.com/office/powerpoint/2010/main" val="3668377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Enums</a:t>
            </a:r>
            <a:endParaRPr dirty="0">
              <a:solidFill>
                <a:srgbClr val="E20814"/>
              </a:solidFill>
            </a:endParaRPr>
          </a:p>
        </p:txBody>
      </p:sp>
      <p:sp>
        <p:nvSpPr>
          <p:cNvPr id="33" name="Google Shape;141;g1897da35c97_0_43"/>
          <p:cNvSpPr txBox="1"/>
          <p:nvPr/>
        </p:nvSpPr>
        <p:spPr>
          <a:xfrm>
            <a:off x="1330037" y="2222701"/>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Predefined values</a:t>
            </a:r>
          </a:p>
          <a:p>
            <a:pPr marL="406400" indent="-342900">
              <a:lnSpc>
                <a:spcPct val="150000"/>
              </a:lnSpc>
              <a:buClr>
                <a:schemeClr val="dk1"/>
              </a:buClr>
              <a:buSzPts val="2000"/>
              <a:buFont typeface="Wingdings" panose="05000000000000000000" pitchFamily="2" charset="2"/>
              <a:buChar char="v"/>
            </a:pPr>
            <a:r>
              <a:rPr lang="en-US" sz="2000" dirty="0"/>
              <a:t>Less bugs</a:t>
            </a:r>
            <a:endParaRPr lang="en-US" sz="2000" dirty="0">
              <a:solidFill>
                <a:schemeClr val="tx1"/>
              </a:solidFill>
            </a:endParaRPr>
          </a:p>
        </p:txBody>
      </p:sp>
      <p:pic>
        <p:nvPicPr>
          <p:cNvPr id="2" name="Picture 1">
            <a:extLst>
              <a:ext uri="{FF2B5EF4-FFF2-40B4-BE49-F238E27FC236}">
                <a16:creationId xmlns:a16="http://schemas.microsoft.com/office/drawing/2014/main" id="{8459CDD4-6B35-B214-3167-D385DB0EA400}"/>
              </a:ext>
            </a:extLst>
          </p:cNvPr>
          <p:cNvPicPr>
            <a:picLocks noChangeAspect="1"/>
          </p:cNvPicPr>
          <p:nvPr/>
        </p:nvPicPr>
        <p:blipFill>
          <a:blip r:embed="rId3"/>
          <a:stretch>
            <a:fillRect/>
          </a:stretch>
        </p:blipFill>
        <p:spPr>
          <a:xfrm>
            <a:off x="5716812" y="2356974"/>
            <a:ext cx="5145151" cy="3468290"/>
          </a:xfrm>
          <a:prstGeom prst="rect">
            <a:avLst/>
          </a:prstGeom>
        </p:spPr>
      </p:pic>
    </p:spTree>
    <p:extLst>
      <p:ext uri="{BB962C8B-B14F-4D97-AF65-F5344CB8AC3E}">
        <p14:creationId xmlns:p14="http://schemas.microsoft.com/office/powerpoint/2010/main" val="374157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Keywords</a:t>
            </a:r>
            <a:endParaRPr dirty="0">
              <a:solidFill>
                <a:srgbClr val="E20814"/>
              </a:solidFill>
            </a:endParaRPr>
          </a:p>
        </p:txBody>
      </p:sp>
      <p:pic>
        <p:nvPicPr>
          <p:cNvPr id="2" name="Picture 1">
            <a:extLst>
              <a:ext uri="{FF2B5EF4-FFF2-40B4-BE49-F238E27FC236}">
                <a16:creationId xmlns:a16="http://schemas.microsoft.com/office/drawing/2014/main" id="{0009AD94-D604-7DF6-2AE8-D33D85202B22}"/>
              </a:ext>
            </a:extLst>
          </p:cNvPr>
          <p:cNvPicPr>
            <a:picLocks noChangeAspect="1"/>
          </p:cNvPicPr>
          <p:nvPr/>
        </p:nvPicPr>
        <p:blipFill>
          <a:blip r:embed="rId3"/>
          <a:stretch>
            <a:fillRect/>
          </a:stretch>
        </p:blipFill>
        <p:spPr>
          <a:xfrm>
            <a:off x="3499107" y="1808630"/>
            <a:ext cx="5193786" cy="4285304"/>
          </a:xfrm>
          <a:prstGeom prst="rect">
            <a:avLst/>
          </a:prstGeom>
        </p:spPr>
      </p:pic>
    </p:spTree>
    <p:extLst>
      <p:ext uri="{BB962C8B-B14F-4D97-AF65-F5344CB8AC3E}">
        <p14:creationId xmlns:p14="http://schemas.microsoft.com/office/powerpoint/2010/main" val="142229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Comments</a:t>
            </a:r>
            <a:endParaRPr dirty="0">
              <a:solidFill>
                <a:srgbClr val="E20814"/>
              </a:solidFill>
            </a:endParaRPr>
          </a:p>
        </p:txBody>
      </p:sp>
      <p:sp>
        <p:nvSpPr>
          <p:cNvPr id="33" name="Google Shape;141;g1897da35c97_0_43"/>
          <p:cNvSpPr txBox="1"/>
          <p:nvPr/>
        </p:nvSpPr>
        <p:spPr>
          <a:xfrm>
            <a:off x="1330037" y="2222701"/>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Single-line -&gt; </a:t>
            </a:r>
            <a:r>
              <a:rPr lang="en-US" sz="2000" dirty="0">
                <a:solidFill>
                  <a:srgbClr val="E20814"/>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Multi-line -&gt; </a:t>
            </a:r>
            <a:r>
              <a:rPr lang="en-US" sz="2000" dirty="0">
                <a:solidFill>
                  <a:srgbClr val="E20814"/>
                </a:solidFill>
              </a:rPr>
              <a:t>/* …… */</a:t>
            </a:r>
          </a:p>
          <a:p>
            <a:pPr marL="406400" indent="-342900">
              <a:lnSpc>
                <a:spcPct val="150000"/>
              </a:lnSpc>
              <a:buClr>
                <a:schemeClr val="dk1"/>
              </a:buClr>
              <a:buSzPts val="2000"/>
              <a:buFont typeface="Wingdings" panose="05000000000000000000" pitchFamily="2" charset="2"/>
              <a:buChar char="v"/>
            </a:pPr>
            <a:r>
              <a:rPr lang="en-US" sz="2000" dirty="0"/>
              <a:t>Ignored by Java compiler </a:t>
            </a:r>
          </a:p>
        </p:txBody>
      </p:sp>
      <p:pic>
        <p:nvPicPr>
          <p:cNvPr id="2" name="Picture 1">
            <a:extLst>
              <a:ext uri="{FF2B5EF4-FFF2-40B4-BE49-F238E27FC236}">
                <a16:creationId xmlns:a16="http://schemas.microsoft.com/office/drawing/2014/main" id="{69D039DD-E5FB-4DF9-82D6-596950BABCA9}"/>
              </a:ext>
            </a:extLst>
          </p:cNvPr>
          <p:cNvPicPr>
            <a:picLocks noChangeAspect="1"/>
          </p:cNvPicPr>
          <p:nvPr/>
        </p:nvPicPr>
        <p:blipFill>
          <a:blip r:embed="rId3"/>
          <a:stretch>
            <a:fillRect/>
          </a:stretch>
        </p:blipFill>
        <p:spPr>
          <a:xfrm>
            <a:off x="5096697" y="2369545"/>
            <a:ext cx="5818010" cy="3632995"/>
          </a:xfrm>
          <a:prstGeom prst="rect">
            <a:avLst/>
          </a:prstGeom>
        </p:spPr>
      </p:pic>
    </p:spTree>
    <p:extLst>
      <p:ext uri="{BB962C8B-B14F-4D97-AF65-F5344CB8AC3E}">
        <p14:creationId xmlns:p14="http://schemas.microsoft.com/office/powerpoint/2010/main" val="396111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408958" y="3136633"/>
            <a:ext cx="3374084"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Object </a:t>
            </a:r>
            <a:r>
              <a:rPr lang="tr-TR" sz="3200" b="1" dirty="0" err="1">
                <a:solidFill>
                  <a:srgbClr val="E20814"/>
                </a:solidFill>
                <a:latin typeface="Calibri"/>
                <a:cs typeface="Calibri"/>
                <a:sym typeface="Calibri"/>
              </a:rPr>
              <a:t>and</a:t>
            </a:r>
            <a:r>
              <a:rPr lang="tr-TR" sz="3200" b="1" dirty="0">
                <a:solidFill>
                  <a:srgbClr val="E20814"/>
                </a:solidFill>
                <a:latin typeface="Calibri"/>
                <a:cs typeface="Calibri"/>
                <a:sym typeface="Calibri"/>
              </a:rPr>
              <a:t> </a:t>
            </a:r>
            <a:r>
              <a:rPr lang="tr-TR" sz="3200" b="1" dirty="0" err="1">
                <a:solidFill>
                  <a:srgbClr val="E20814"/>
                </a:solidFill>
                <a:latin typeface="Calibri"/>
                <a:cs typeface="Calibri"/>
                <a:sym typeface="Calibri"/>
              </a:rPr>
              <a:t>Classes</a:t>
            </a:r>
            <a:endParaRPr dirty="0"/>
          </a:p>
        </p:txBody>
      </p:sp>
    </p:spTree>
    <p:extLst>
      <p:ext uri="{BB962C8B-B14F-4D97-AF65-F5344CB8AC3E}">
        <p14:creationId xmlns:p14="http://schemas.microsoft.com/office/powerpoint/2010/main" val="240642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Object </a:t>
            </a:r>
            <a:r>
              <a:rPr lang="tr-TR" sz="3200" b="1" dirty="0" err="1">
                <a:solidFill>
                  <a:srgbClr val="E10815"/>
                </a:solidFill>
                <a:latin typeface="Calibri"/>
                <a:cs typeface="Calibri"/>
                <a:sym typeface="Calibri"/>
              </a:rPr>
              <a:t>and</a:t>
            </a:r>
            <a:r>
              <a:rPr lang="tr-TR" sz="3200" b="1" dirty="0">
                <a:solidFill>
                  <a:srgbClr val="E10815"/>
                </a:solidFill>
                <a:latin typeface="Calibri"/>
                <a:cs typeface="Calibri"/>
                <a:sym typeface="Calibri"/>
              </a:rPr>
              <a:t> </a:t>
            </a:r>
            <a:r>
              <a:rPr lang="tr-TR" sz="3200" b="1" dirty="0" err="1">
                <a:solidFill>
                  <a:srgbClr val="E10815"/>
                </a:solidFill>
                <a:latin typeface="Calibri"/>
                <a:cs typeface="Calibri"/>
                <a:sym typeface="Calibri"/>
              </a:rPr>
              <a:t>Classes</a:t>
            </a:r>
            <a:endParaRPr lang="tr-TR" dirty="0">
              <a:solidFill>
                <a:srgbClr val="E20814"/>
              </a:solidFill>
            </a:endParaRPr>
          </a:p>
        </p:txBody>
      </p:sp>
      <p:sp>
        <p:nvSpPr>
          <p:cNvPr id="2" name="Google Shape;141;g1897da35c97_0_43">
            <a:extLst>
              <a:ext uri="{FF2B5EF4-FFF2-40B4-BE49-F238E27FC236}">
                <a16:creationId xmlns:a16="http://schemas.microsoft.com/office/drawing/2014/main" id="{6AD8C78A-A1EB-3BE4-A3E5-2D3A0939CDE6}"/>
              </a:ext>
            </a:extLst>
          </p:cNvPr>
          <p:cNvSpPr txBox="1"/>
          <p:nvPr/>
        </p:nvSpPr>
        <p:spPr>
          <a:xfrm>
            <a:off x="1641399" y="2112157"/>
            <a:ext cx="3570682" cy="2400617"/>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2000" dirty="0"/>
              <a:t>Polymorphism</a:t>
            </a:r>
          </a:p>
          <a:p>
            <a:pPr marL="234950" indent="-171450">
              <a:lnSpc>
                <a:spcPct val="150000"/>
              </a:lnSpc>
              <a:buClr>
                <a:schemeClr val="dk1"/>
              </a:buClr>
              <a:buSzPts val="2000"/>
              <a:buFont typeface="Arial" panose="020B0604020202020204" pitchFamily="34" charset="0"/>
              <a:buChar char="•"/>
            </a:pPr>
            <a:r>
              <a:rPr lang="en-US" sz="2000" dirty="0"/>
              <a:t>Inheritance</a:t>
            </a:r>
          </a:p>
          <a:p>
            <a:pPr marL="234950" indent="-171450">
              <a:lnSpc>
                <a:spcPct val="150000"/>
              </a:lnSpc>
              <a:buClr>
                <a:schemeClr val="dk1"/>
              </a:buClr>
              <a:buSzPts val="2000"/>
              <a:buFont typeface="Arial" panose="020B0604020202020204" pitchFamily="34" charset="0"/>
              <a:buChar char="•"/>
            </a:pPr>
            <a:r>
              <a:rPr lang="en-US" sz="2000" dirty="0"/>
              <a:t>Encapsulation</a:t>
            </a:r>
          </a:p>
          <a:p>
            <a:pPr marL="234950" indent="-171450">
              <a:lnSpc>
                <a:spcPct val="150000"/>
              </a:lnSpc>
              <a:buClr>
                <a:schemeClr val="dk1"/>
              </a:buClr>
              <a:buSzPts val="2000"/>
              <a:buFont typeface="Arial" panose="020B0604020202020204" pitchFamily="34" charset="0"/>
              <a:buChar char="•"/>
            </a:pPr>
            <a:r>
              <a:rPr lang="en-US" sz="2000" dirty="0"/>
              <a:t>Abstraction</a:t>
            </a:r>
          </a:p>
          <a:p>
            <a:pPr marL="234950" indent="-171450">
              <a:lnSpc>
                <a:spcPct val="150000"/>
              </a:lnSpc>
              <a:buClr>
                <a:schemeClr val="dk1"/>
              </a:buClr>
              <a:buSzPts val="2000"/>
              <a:buFont typeface="Arial" panose="020B0604020202020204" pitchFamily="34" charset="0"/>
              <a:buChar char="•"/>
            </a:pPr>
            <a:r>
              <a:rPr lang="en-US" sz="2000" dirty="0"/>
              <a:t>Classes</a:t>
            </a:r>
          </a:p>
        </p:txBody>
      </p:sp>
      <p:sp>
        <p:nvSpPr>
          <p:cNvPr id="3" name="Google Shape;141;g1897da35c97_0_43">
            <a:extLst>
              <a:ext uri="{FF2B5EF4-FFF2-40B4-BE49-F238E27FC236}">
                <a16:creationId xmlns:a16="http://schemas.microsoft.com/office/drawing/2014/main" id="{2EE6A72F-721C-59F2-A0EA-F5AD263D334F}"/>
              </a:ext>
            </a:extLst>
          </p:cNvPr>
          <p:cNvSpPr txBox="1"/>
          <p:nvPr/>
        </p:nvSpPr>
        <p:spPr>
          <a:xfrm>
            <a:off x="4774582" y="2112156"/>
            <a:ext cx="3570682" cy="2400617"/>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2000" dirty="0"/>
              <a:t>Objects</a:t>
            </a:r>
          </a:p>
          <a:p>
            <a:pPr marL="234950" indent="-171450">
              <a:lnSpc>
                <a:spcPct val="150000"/>
              </a:lnSpc>
              <a:buClr>
                <a:schemeClr val="dk1"/>
              </a:buClr>
              <a:buSzPts val="2000"/>
              <a:buFont typeface="Arial" panose="020B0604020202020204" pitchFamily="34" charset="0"/>
              <a:buChar char="•"/>
            </a:pPr>
            <a:r>
              <a:rPr lang="en-US" sz="2000" dirty="0"/>
              <a:t>Instance</a:t>
            </a:r>
          </a:p>
          <a:p>
            <a:pPr marL="234950" indent="-171450">
              <a:lnSpc>
                <a:spcPct val="150000"/>
              </a:lnSpc>
              <a:buClr>
                <a:schemeClr val="dk1"/>
              </a:buClr>
              <a:buSzPts val="2000"/>
              <a:buFont typeface="Arial" panose="020B0604020202020204" pitchFamily="34" charset="0"/>
              <a:buChar char="•"/>
            </a:pPr>
            <a:r>
              <a:rPr lang="en-US" sz="2000" dirty="0"/>
              <a:t>Method</a:t>
            </a:r>
          </a:p>
          <a:p>
            <a:pPr marL="234950" indent="-171450">
              <a:lnSpc>
                <a:spcPct val="150000"/>
              </a:lnSpc>
              <a:buClr>
                <a:schemeClr val="dk1"/>
              </a:buClr>
              <a:buSzPts val="2000"/>
              <a:buFont typeface="Arial" panose="020B0604020202020204" pitchFamily="34" charset="0"/>
              <a:buChar char="•"/>
            </a:pPr>
            <a:r>
              <a:rPr lang="en-US" sz="2000" dirty="0"/>
              <a:t>Message Passing</a:t>
            </a:r>
          </a:p>
          <a:p>
            <a:pPr marL="63500">
              <a:lnSpc>
                <a:spcPct val="150000"/>
              </a:lnSpc>
              <a:buClr>
                <a:schemeClr val="dk1"/>
              </a:buClr>
              <a:buSzPts val="2000"/>
            </a:pPr>
            <a:endParaRPr lang="en-US" sz="2000" dirty="0"/>
          </a:p>
        </p:txBody>
      </p:sp>
    </p:spTree>
    <p:extLst>
      <p:ext uri="{BB962C8B-B14F-4D97-AF65-F5344CB8AC3E}">
        <p14:creationId xmlns:p14="http://schemas.microsoft.com/office/powerpoint/2010/main" val="220058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10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10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1000"/>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 end="1"/>
                                            </p:txEl>
                                          </p:spTgt>
                                        </p:tgtEl>
                                        <p:attrNameLst>
                                          <p:attrName>style.visibility</p:attrName>
                                        </p:attrNameLst>
                                      </p:cBhvr>
                                      <p:to>
                                        <p:strVal val="visible"/>
                                      </p:to>
                                    </p:set>
                                    <p:animEffect transition="in" filter="fade">
                                      <p:cBhvr>
                                        <p:cTn id="37" dur="1000"/>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Object </a:t>
            </a:r>
            <a:r>
              <a:rPr lang="tr-TR" sz="3200" b="1" dirty="0" err="1">
                <a:solidFill>
                  <a:srgbClr val="E10815"/>
                </a:solidFill>
                <a:latin typeface="Calibri"/>
                <a:cs typeface="Calibri"/>
                <a:sym typeface="Calibri"/>
              </a:rPr>
              <a:t>and</a:t>
            </a:r>
            <a:r>
              <a:rPr lang="tr-TR" sz="3200" b="1" dirty="0">
                <a:solidFill>
                  <a:srgbClr val="E10815"/>
                </a:solidFill>
                <a:latin typeface="Calibri"/>
                <a:cs typeface="Calibri"/>
                <a:sym typeface="Calibri"/>
              </a:rPr>
              <a:t> Class</a:t>
            </a:r>
            <a:endParaRPr lang="tr-TR" dirty="0">
              <a:solidFill>
                <a:srgbClr val="E20814"/>
              </a:solidFill>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Object</a:t>
            </a:r>
            <a:r>
              <a:rPr lang="en-US" sz="2000" dirty="0"/>
              <a:t> − Objects have states and behaviors. </a:t>
            </a:r>
          </a:p>
          <a:p>
            <a:pPr marL="406400" indent="-342900">
              <a:lnSpc>
                <a:spcPct val="150000"/>
              </a:lnSpc>
              <a:buClr>
                <a:schemeClr val="dk1"/>
              </a:buClr>
              <a:buSzPts val="2000"/>
              <a:buFont typeface="Wingdings" panose="05000000000000000000" pitchFamily="2" charset="2"/>
              <a:buChar char="v"/>
            </a:pPr>
            <a:r>
              <a:rPr lang="en-US" sz="2000" dirty="0"/>
              <a:t>Instance of a class.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Class </a:t>
            </a:r>
            <a:r>
              <a:rPr lang="en-US" sz="2000" dirty="0"/>
              <a:t>− A class can be defined as a template/blueprint that describes the behavior/state that the object of its type support.</a:t>
            </a:r>
          </a:p>
        </p:txBody>
      </p:sp>
    </p:spTree>
    <p:extLst>
      <p:ext uri="{BB962C8B-B14F-4D97-AF65-F5344CB8AC3E}">
        <p14:creationId xmlns:p14="http://schemas.microsoft.com/office/powerpoint/2010/main" val="1246094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i="0" u="none" strike="noStrike" cap="none" dirty="0">
                <a:solidFill>
                  <a:srgbClr val="E10816"/>
                </a:solidFill>
                <a:latin typeface="Calibri"/>
                <a:ea typeface="Calibri"/>
                <a:cs typeface="Calibri"/>
                <a:sym typeface="Calibri"/>
              </a:rPr>
              <a:t>Ben</a:t>
            </a:r>
            <a:endParaRPr dirty="0"/>
          </a:p>
        </p:txBody>
      </p:sp>
      <p:sp>
        <p:nvSpPr>
          <p:cNvPr id="33" name="Google Shape;141;g1897da35c97_0_43"/>
          <p:cNvSpPr txBox="1"/>
          <p:nvPr/>
        </p:nvSpPr>
        <p:spPr>
          <a:xfrm>
            <a:off x="1330037" y="2222701"/>
            <a:ext cx="9273309" cy="3323946"/>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Mehmet AFACAN</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24</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50</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AÜ</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2022</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2</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6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Variable</a:t>
            </a:r>
            <a:r>
              <a:rPr lang="tr-TR" sz="3200" b="1" dirty="0">
                <a:solidFill>
                  <a:srgbClr val="E10815"/>
                </a:solidFill>
                <a:latin typeface="Calibri"/>
                <a:cs typeface="Calibri"/>
                <a:sym typeface="Calibri"/>
              </a:rPr>
              <a:t> </a:t>
            </a:r>
            <a:r>
              <a:rPr lang="tr-TR" sz="3200" b="1" dirty="0" err="1">
                <a:solidFill>
                  <a:srgbClr val="E10815"/>
                </a:solidFill>
                <a:latin typeface="Calibri"/>
                <a:cs typeface="Calibri"/>
                <a:sym typeface="Calibri"/>
              </a:rPr>
              <a:t>Types</a:t>
            </a:r>
            <a:endParaRPr lang="tr-TR" dirty="0">
              <a:solidFill>
                <a:srgbClr val="E20814"/>
              </a:solidFill>
            </a:endParaRPr>
          </a:p>
        </p:txBody>
      </p:sp>
      <p:sp>
        <p:nvSpPr>
          <p:cNvPr id="33" name="Google Shape;141;g1897da35c97_0_43"/>
          <p:cNvSpPr txBox="1"/>
          <p:nvPr/>
        </p:nvSpPr>
        <p:spPr>
          <a:xfrm>
            <a:off x="1330037" y="2222701"/>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Local variables </a:t>
            </a:r>
          </a:p>
          <a:p>
            <a:pPr marL="406400" indent="-342900">
              <a:lnSpc>
                <a:spcPct val="150000"/>
              </a:lnSpc>
              <a:buClr>
                <a:schemeClr val="dk1"/>
              </a:buClr>
              <a:buSzPts val="2000"/>
              <a:buFont typeface="Wingdings" panose="05000000000000000000" pitchFamily="2" charset="2"/>
              <a:buChar char="v"/>
            </a:pPr>
            <a:r>
              <a:rPr lang="en-US" sz="2000" dirty="0"/>
              <a:t>Inside methods, constructors or blocks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Instance variables </a:t>
            </a:r>
            <a:endParaRPr lang="en-US" sz="2000" dirty="0"/>
          </a:p>
          <a:p>
            <a:pPr marL="406400" indent="-342900">
              <a:lnSpc>
                <a:spcPct val="150000"/>
              </a:lnSpc>
              <a:buClr>
                <a:schemeClr val="dk1"/>
              </a:buClr>
              <a:buSzPts val="2000"/>
              <a:buFont typeface="Wingdings" panose="05000000000000000000" pitchFamily="2" charset="2"/>
              <a:buChar char="v"/>
            </a:pPr>
            <a:r>
              <a:rPr lang="en-US" sz="2000" dirty="0"/>
              <a:t>Within a class but outside any method.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Class variables </a:t>
            </a:r>
            <a:endParaRPr lang="en-US" sz="2000" dirty="0"/>
          </a:p>
          <a:p>
            <a:pPr marL="406400" indent="-342900">
              <a:lnSpc>
                <a:spcPct val="150000"/>
              </a:lnSpc>
              <a:buClr>
                <a:schemeClr val="dk1"/>
              </a:buClr>
              <a:buSzPts val="2000"/>
              <a:buFont typeface="Wingdings" panose="05000000000000000000" pitchFamily="2" charset="2"/>
              <a:buChar char="v"/>
            </a:pPr>
            <a:r>
              <a:rPr lang="en-US" sz="2000" dirty="0"/>
              <a:t>Within a class, outside any method, with the static keyword.</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9074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5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5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5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5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Constructors</a:t>
            </a:r>
            <a:endParaRPr lang="tr-TR" dirty="0">
              <a:solidFill>
                <a:srgbClr val="E20814"/>
              </a:solidFill>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Special method</a:t>
            </a:r>
          </a:p>
          <a:p>
            <a:pPr marL="406400" indent="-342900">
              <a:lnSpc>
                <a:spcPct val="150000"/>
              </a:lnSpc>
              <a:buClr>
                <a:schemeClr val="dk1"/>
              </a:buClr>
              <a:buSzPts val="2000"/>
              <a:buFont typeface="Wingdings" panose="05000000000000000000" pitchFamily="2" charset="2"/>
              <a:buChar char="v"/>
            </a:pPr>
            <a:r>
              <a:rPr lang="en-US" sz="2000" dirty="0"/>
              <a:t>Initialize objects</a:t>
            </a:r>
          </a:p>
          <a:p>
            <a:pPr marL="406400" indent="-342900">
              <a:lnSpc>
                <a:spcPct val="150000"/>
              </a:lnSpc>
              <a:buClr>
                <a:schemeClr val="dk1"/>
              </a:buClr>
              <a:buSzPts val="2000"/>
              <a:buFont typeface="Wingdings" panose="05000000000000000000" pitchFamily="2" charset="2"/>
              <a:buChar char="v"/>
            </a:pPr>
            <a:r>
              <a:rPr lang="en-US" sz="2000" dirty="0"/>
              <a:t>Called when an object of a class is created </a:t>
            </a:r>
          </a:p>
          <a:p>
            <a:pPr marL="406400" indent="-342900">
              <a:lnSpc>
                <a:spcPct val="150000"/>
              </a:lnSpc>
              <a:buClr>
                <a:schemeClr val="dk1"/>
              </a:buClr>
              <a:buSzPts val="2000"/>
              <a:buFont typeface="Wingdings" panose="05000000000000000000" pitchFamily="2" charset="2"/>
              <a:buChar char="v"/>
            </a:pPr>
            <a:r>
              <a:rPr lang="en-US" sz="2000" dirty="0"/>
              <a:t>Set initial values</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126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10815"/>
                </a:solidFill>
                <a:latin typeface="Calibri"/>
                <a:cs typeface="Calibri"/>
                <a:sym typeface="Calibri"/>
              </a:rPr>
              <a:t>Constructors</a:t>
            </a:r>
            <a:endParaRPr lang="tr-TR" dirty="0">
              <a:solidFill>
                <a:srgbClr val="E20814"/>
              </a:solidFill>
            </a:endParaRPr>
          </a:p>
        </p:txBody>
      </p:sp>
      <p:sp>
        <p:nvSpPr>
          <p:cNvPr id="33" name="Google Shape;141;g1897da35c97_0_43"/>
          <p:cNvSpPr txBox="1"/>
          <p:nvPr/>
        </p:nvSpPr>
        <p:spPr>
          <a:xfrm>
            <a:off x="1330037" y="2222701"/>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Constructor or a default constructor.</a:t>
            </a:r>
          </a:p>
          <a:p>
            <a:pPr marL="406400" indent="-342900">
              <a:lnSpc>
                <a:spcPct val="150000"/>
              </a:lnSpc>
              <a:buClr>
                <a:schemeClr val="dk1"/>
              </a:buClr>
              <a:buSzPts val="2000"/>
              <a:buFont typeface="Wingdings" panose="05000000000000000000" pitchFamily="2" charset="2"/>
              <a:buChar char="v"/>
            </a:pPr>
            <a:r>
              <a:rPr lang="en-US" sz="2000" dirty="0"/>
              <a:t>Same name with the class.</a:t>
            </a:r>
          </a:p>
          <a:p>
            <a:pPr marL="406400" indent="-342900">
              <a:lnSpc>
                <a:spcPct val="150000"/>
              </a:lnSpc>
              <a:buClr>
                <a:schemeClr val="dk1"/>
              </a:buClr>
              <a:buSzPts val="2000"/>
              <a:buFont typeface="Wingdings" panose="05000000000000000000" pitchFamily="2" charset="2"/>
              <a:buChar char="v"/>
            </a:pPr>
            <a:r>
              <a:rPr lang="en-US" sz="2000" dirty="0"/>
              <a:t>Multiple</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E716F71F-8952-8445-1298-D8A28912CE03}"/>
              </a:ext>
            </a:extLst>
          </p:cNvPr>
          <p:cNvPicPr>
            <a:picLocks noChangeAspect="1"/>
          </p:cNvPicPr>
          <p:nvPr/>
        </p:nvPicPr>
        <p:blipFill>
          <a:blip r:embed="rId3"/>
          <a:stretch>
            <a:fillRect/>
          </a:stretch>
        </p:blipFill>
        <p:spPr>
          <a:xfrm>
            <a:off x="6435674" y="2361104"/>
            <a:ext cx="4606795" cy="3649878"/>
          </a:xfrm>
          <a:prstGeom prst="rect">
            <a:avLst/>
          </a:prstGeom>
        </p:spPr>
      </p:pic>
    </p:spTree>
    <p:extLst>
      <p:ext uri="{BB962C8B-B14F-4D97-AF65-F5344CB8AC3E}">
        <p14:creationId xmlns:p14="http://schemas.microsoft.com/office/powerpoint/2010/main" val="363776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10815"/>
                </a:solidFill>
                <a:latin typeface="Calibri"/>
                <a:cs typeface="Calibri"/>
                <a:sym typeface="Calibri"/>
              </a:rPr>
              <a:t>Creating an Object</a:t>
            </a:r>
            <a:endParaRPr lang="tr-TR" dirty="0">
              <a:solidFill>
                <a:srgbClr val="E20814"/>
              </a:solidFill>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Declaration</a:t>
            </a:r>
            <a:r>
              <a:rPr lang="en-US" sz="2000" dirty="0"/>
              <a:t> − Variable name + object type</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Instantiation</a:t>
            </a:r>
            <a:r>
              <a:rPr lang="en-US" sz="2000" dirty="0"/>
              <a:t> − </a:t>
            </a:r>
            <a:r>
              <a:rPr lang="en-US" sz="2000" dirty="0">
                <a:solidFill>
                  <a:srgbClr val="E20814"/>
                </a:solidFill>
              </a:rPr>
              <a:t>new</a:t>
            </a:r>
            <a:endParaRPr lang="en-US" sz="2000" dirty="0"/>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Initialization</a:t>
            </a:r>
            <a:r>
              <a:rPr lang="en-US" sz="2000" dirty="0"/>
              <a:t> − constructor after new</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Instance variables and methods</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33FA04B1-BE23-A2F8-394B-AFF7D4058258}"/>
              </a:ext>
            </a:extLst>
          </p:cNvPr>
          <p:cNvPicPr>
            <a:picLocks noChangeAspect="1"/>
          </p:cNvPicPr>
          <p:nvPr/>
        </p:nvPicPr>
        <p:blipFill>
          <a:blip r:embed="rId3"/>
          <a:stretch>
            <a:fillRect/>
          </a:stretch>
        </p:blipFill>
        <p:spPr>
          <a:xfrm>
            <a:off x="1605022" y="4230858"/>
            <a:ext cx="5486400" cy="787400"/>
          </a:xfrm>
          <a:prstGeom prst="rect">
            <a:avLst/>
          </a:prstGeom>
        </p:spPr>
      </p:pic>
    </p:spTree>
    <p:extLst>
      <p:ext uri="{BB962C8B-B14F-4D97-AF65-F5344CB8AC3E}">
        <p14:creationId xmlns:p14="http://schemas.microsoft.com/office/powerpoint/2010/main" val="411244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dirty="0">
                <a:solidFill>
                  <a:srgbClr val="E20814"/>
                </a:solidFill>
                <a:effectLst/>
                <a:latin typeface="Calibri" panose="020F0502020204030204" pitchFamily="34" charset="0"/>
                <a:cs typeface="Calibri" panose="020F0502020204030204" pitchFamily="34" charset="0"/>
              </a:rPr>
              <a:t>Source File Declaration Rules</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One public class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Multiple non-public classes.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public class name = file name</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4" name="Picture 3">
            <a:extLst>
              <a:ext uri="{FF2B5EF4-FFF2-40B4-BE49-F238E27FC236}">
                <a16:creationId xmlns:a16="http://schemas.microsoft.com/office/drawing/2014/main" id="{3751DB3E-5938-955A-0D13-E0F7D9E56A47}"/>
              </a:ext>
            </a:extLst>
          </p:cNvPr>
          <p:cNvPicPr>
            <a:picLocks noChangeAspect="1"/>
          </p:cNvPicPr>
          <p:nvPr/>
        </p:nvPicPr>
        <p:blipFill>
          <a:blip r:embed="rId3"/>
          <a:stretch>
            <a:fillRect/>
          </a:stretch>
        </p:blipFill>
        <p:spPr>
          <a:xfrm>
            <a:off x="1588654" y="3734713"/>
            <a:ext cx="5020490" cy="2488605"/>
          </a:xfrm>
          <a:prstGeom prst="rect">
            <a:avLst/>
          </a:prstGeom>
        </p:spPr>
      </p:pic>
    </p:spTree>
    <p:extLst>
      <p:ext uri="{BB962C8B-B14F-4D97-AF65-F5344CB8AC3E}">
        <p14:creationId xmlns:p14="http://schemas.microsoft.com/office/powerpoint/2010/main" val="285669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Source File Declaration Rules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5" name="TextBox 4">
            <a:extLst>
              <a:ext uri="{FF2B5EF4-FFF2-40B4-BE49-F238E27FC236}">
                <a16:creationId xmlns:a16="http://schemas.microsoft.com/office/drawing/2014/main" id="{E5D8CA95-8070-4C72-E84E-D183D468F0C0}"/>
              </a:ext>
            </a:extLst>
          </p:cNvPr>
          <p:cNvSpPr txBox="1"/>
          <p:nvPr/>
        </p:nvSpPr>
        <p:spPr>
          <a:xfrm>
            <a:off x="1748118" y="2111188"/>
            <a:ext cx="184731" cy="307777"/>
          </a:xfrm>
          <a:prstGeom prst="rect">
            <a:avLst/>
          </a:prstGeom>
          <a:noFill/>
        </p:spPr>
        <p:txBody>
          <a:bodyPr wrap="none" rtlCol="0">
            <a:spAutoFit/>
          </a:bodyPr>
          <a:lstStyle/>
          <a:p>
            <a:endParaRPr lang="en-TR" dirty="0"/>
          </a:p>
        </p:txBody>
      </p:sp>
      <p:sp>
        <p:nvSpPr>
          <p:cNvPr id="7" name="Google Shape;141;g1897da35c97_0_43">
            <a:extLst>
              <a:ext uri="{FF2B5EF4-FFF2-40B4-BE49-F238E27FC236}">
                <a16:creationId xmlns:a16="http://schemas.microsoft.com/office/drawing/2014/main" id="{49E4DF98-AEEF-21D3-CBB3-EA969741FF26}"/>
              </a:ext>
            </a:extLst>
          </p:cNvPr>
          <p:cNvSpPr txBox="1"/>
          <p:nvPr/>
        </p:nvSpPr>
        <p:spPr>
          <a:xfrm>
            <a:off x="1330037" y="2222701"/>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package -&gt; import -&gt; class</a:t>
            </a:r>
          </a:p>
        </p:txBody>
      </p:sp>
      <p:pic>
        <p:nvPicPr>
          <p:cNvPr id="4" name="Picture 3">
            <a:extLst>
              <a:ext uri="{FF2B5EF4-FFF2-40B4-BE49-F238E27FC236}">
                <a16:creationId xmlns:a16="http://schemas.microsoft.com/office/drawing/2014/main" id="{8DB208F9-9EA1-158A-4E4F-6A34727D16E0}"/>
              </a:ext>
            </a:extLst>
          </p:cNvPr>
          <p:cNvPicPr>
            <a:picLocks noChangeAspect="1"/>
          </p:cNvPicPr>
          <p:nvPr/>
        </p:nvPicPr>
        <p:blipFill>
          <a:blip r:embed="rId3"/>
          <a:stretch>
            <a:fillRect/>
          </a:stretch>
        </p:blipFill>
        <p:spPr>
          <a:xfrm>
            <a:off x="1568582" y="2864431"/>
            <a:ext cx="5575300" cy="3327400"/>
          </a:xfrm>
          <a:prstGeom prst="rect">
            <a:avLst/>
          </a:prstGeom>
        </p:spPr>
      </p:pic>
    </p:spTree>
    <p:extLst>
      <p:ext uri="{BB962C8B-B14F-4D97-AF65-F5344CB8AC3E}">
        <p14:creationId xmlns:p14="http://schemas.microsoft.com/office/powerpoint/2010/main" val="16725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- 1</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class Employee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Name, age, title, salary.</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Setter methods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Print</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3" name="Google Shape;141;g1897da35c97_0_43">
            <a:extLst>
              <a:ext uri="{FF2B5EF4-FFF2-40B4-BE49-F238E27FC236}">
                <a16:creationId xmlns:a16="http://schemas.microsoft.com/office/drawing/2014/main" id="{163682F1-B9FC-C4BB-754E-F551A7E66065}"/>
              </a:ext>
            </a:extLst>
          </p:cNvPr>
          <p:cNvSpPr txBox="1"/>
          <p:nvPr/>
        </p:nvSpPr>
        <p:spPr>
          <a:xfrm>
            <a:off x="1330036" y="4368847"/>
            <a:ext cx="9273309" cy="833889"/>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class </a:t>
            </a:r>
            <a:r>
              <a:rPr lang="en-US" sz="2000" dirty="0" err="1">
                <a:solidFill>
                  <a:schemeClr val="tx1"/>
                </a:solidFill>
              </a:rPr>
              <a:t>EmployeeTest</a:t>
            </a:r>
            <a:r>
              <a:rPr lang="en-US" sz="2000" dirty="0">
                <a:solidFill>
                  <a:schemeClr val="tx1"/>
                </a:solidFill>
              </a:rPr>
              <a:t> (Different source file)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2 instances of the class Employee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Invoke all the methods</a:t>
            </a:r>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spTree>
    <p:extLst>
      <p:ext uri="{BB962C8B-B14F-4D97-AF65-F5344CB8AC3E}">
        <p14:creationId xmlns:p14="http://schemas.microsoft.com/office/powerpoint/2010/main" val="71543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fade">
                                      <p:cBhvr>
                                        <p:cTn id="27" dur="10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639615" y="3136633"/>
            <a:ext cx="302175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Basic Data </a:t>
            </a:r>
            <a:r>
              <a:rPr lang="tr-TR" sz="3200" b="1" dirty="0" err="1">
                <a:solidFill>
                  <a:srgbClr val="E20814"/>
                </a:solidFill>
                <a:latin typeface="Calibri"/>
                <a:cs typeface="Calibri"/>
                <a:sym typeface="Calibri"/>
              </a:rPr>
              <a:t>Types</a:t>
            </a:r>
            <a:endParaRPr dirty="0"/>
          </a:p>
        </p:txBody>
      </p:sp>
    </p:spTree>
    <p:extLst>
      <p:ext uri="{BB962C8B-B14F-4D97-AF65-F5344CB8AC3E}">
        <p14:creationId xmlns:p14="http://schemas.microsoft.com/office/powerpoint/2010/main" val="23733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Basic Data Types</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Variables -&gt; reserved memory</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Two data types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Primitive Data Types, Reference/Object Data Types</a:t>
            </a:r>
          </a:p>
          <a:p>
            <a:pPr marL="63500">
              <a:lnSpc>
                <a:spcPct val="150000"/>
              </a:lnSpc>
              <a:buClr>
                <a:schemeClr val="dk1"/>
              </a:buClr>
              <a:buSzPts val="2000"/>
            </a:pPr>
            <a:endParaRPr lang="en-US" sz="20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9730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Primitive Data Types</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Eight </a:t>
            </a:r>
          </a:p>
          <a:p>
            <a:pPr marL="406400" indent="-342900">
              <a:lnSpc>
                <a:spcPct val="150000"/>
              </a:lnSpc>
              <a:buClr>
                <a:schemeClr val="dk1"/>
              </a:buClr>
              <a:buSzPts val="2000"/>
              <a:buFont typeface="Wingdings" panose="05000000000000000000" pitchFamily="2" charset="2"/>
              <a:buChar char="v"/>
            </a:pPr>
            <a:r>
              <a:rPr lang="en-US" sz="2000" dirty="0"/>
              <a:t>Predefined by the language</a:t>
            </a:r>
          </a:p>
          <a:p>
            <a:pPr marL="406400" indent="-342900">
              <a:lnSpc>
                <a:spcPct val="150000"/>
              </a:lnSpc>
              <a:buClr>
                <a:schemeClr val="dk1"/>
              </a:buClr>
              <a:buSzPts val="2000"/>
              <a:buFont typeface="Wingdings" panose="05000000000000000000" pitchFamily="2" charset="2"/>
              <a:buChar char="v"/>
            </a:pPr>
            <a:r>
              <a:rPr lang="en-US" sz="2000" dirty="0"/>
              <a:t>Named by a keyword.</a:t>
            </a:r>
            <a:endParaRPr lang="en-US" sz="20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3" name="Google Shape;141;g1897da35c97_0_43">
            <a:extLst>
              <a:ext uri="{FF2B5EF4-FFF2-40B4-BE49-F238E27FC236}">
                <a16:creationId xmlns:a16="http://schemas.microsoft.com/office/drawing/2014/main" id="{A6F55F8E-F7F8-CD40-904C-03942E7AE918}"/>
              </a:ext>
            </a:extLst>
          </p:cNvPr>
          <p:cNvSpPr txBox="1"/>
          <p:nvPr/>
        </p:nvSpPr>
        <p:spPr>
          <a:xfrm>
            <a:off x="1641399" y="3799763"/>
            <a:ext cx="3570682" cy="1200288"/>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a:t>byte  b  = 100</a:t>
            </a:r>
          </a:p>
          <a:p>
            <a:pPr marL="234950" indent="-171450">
              <a:lnSpc>
                <a:spcPct val="150000"/>
              </a:lnSpc>
              <a:buClr>
                <a:schemeClr val="dk1"/>
              </a:buClr>
              <a:buSzPts val="2000"/>
              <a:buFont typeface="Arial" panose="020B0604020202020204" pitchFamily="34" charset="0"/>
              <a:buChar char="•"/>
            </a:pPr>
            <a:r>
              <a:rPr lang="en-US" sz="1200" dirty="0"/>
              <a:t>short s = 10000</a:t>
            </a:r>
          </a:p>
          <a:p>
            <a:pPr marL="234950" indent="-171450">
              <a:lnSpc>
                <a:spcPct val="150000"/>
              </a:lnSpc>
              <a:buClr>
                <a:schemeClr val="dk1"/>
              </a:buClr>
              <a:buSzPts val="2000"/>
              <a:buFont typeface="Arial" panose="020B0604020202020204" pitchFamily="34" charset="0"/>
              <a:buChar char="•"/>
            </a:pPr>
            <a:r>
              <a:rPr lang="en-US" sz="1200" dirty="0"/>
              <a:t>int      </a:t>
            </a:r>
            <a:r>
              <a:rPr lang="en-US" sz="1200" dirty="0" err="1"/>
              <a:t>i</a:t>
            </a:r>
            <a:r>
              <a:rPr lang="en-US" sz="1200" dirty="0"/>
              <a:t> = 100000</a:t>
            </a:r>
          </a:p>
          <a:p>
            <a:pPr marL="234950" indent="-171450">
              <a:lnSpc>
                <a:spcPct val="150000"/>
              </a:lnSpc>
              <a:buClr>
                <a:schemeClr val="dk1"/>
              </a:buClr>
              <a:buSzPts val="2000"/>
              <a:buFont typeface="Arial" panose="020B0604020202020204" pitchFamily="34" charset="0"/>
              <a:buChar char="•"/>
            </a:pPr>
            <a:r>
              <a:rPr lang="en-US" sz="1200" dirty="0"/>
              <a:t>long   l = 100000L</a:t>
            </a:r>
          </a:p>
        </p:txBody>
      </p:sp>
      <p:sp>
        <p:nvSpPr>
          <p:cNvPr id="6" name="Google Shape;141;g1897da35c97_0_43">
            <a:extLst>
              <a:ext uri="{FF2B5EF4-FFF2-40B4-BE49-F238E27FC236}">
                <a16:creationId xmlns:a16="http://schemas.microsoft.com/office/drawing/2014/main" id="{3220AC8E-96DA-45FE-9B23-F4774FBB70AE}"/>
              </a:ext>
            </a:extLst>
          </p:cNvPr>
          <p:cNvSpPr txBox="1"/>
          <p:nvPr/>
        </p:nvSpPr>
        <p:spPr>
          <a:xfrm>
            <a:off x="3785884" y="3799763"/>
            <a:ext cx="3570682" cy="1200288"/>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200" dirty="0"/>
              <a:t>float       f  = 234.5f</a:t>
            </a:r>
          </a:p>
          <a:p>
            <a:pPr marL="234950" indent="-171450">
              <a:lnSpc>
                <a:spcPct val="150000"/>
              </a:lnSpc>
              <a:buClr>
                <a:schemeClr val="dk1"/>
              </a:buClr>
              <a:buSzPts val="2000"/>
              <a:buFont typeface="Arial" panose="020B0604020202020204" pitchFamily="34" charset="0"/>
              <a:buChar char="•"/>
            </a:pPr>
            <a:r>
              <a:rPr lang="en-US" sz="1200" dirty="0"/>
              <a:t>double   d = 123.4</a:t>
            </a:r>
          </a:p>
          <a:p>
            <a:pPr marL="234950" indent="-171450">
              <a:lnSpc>
                <a:spcPct val="150000"/>
              </a:lnSpc>
              <a:buClr>
                <a:schemeClr val="dk1"/>
              </a:buClr>
              <a:buSzPts val="2000"/>
              <a:buFont typeface="Arial" panose="020B0604020202020204" pitchFamily="34" charset="0"/>
              <a:buChar char="•"/>
            </a:pPr>
            <a:r>
              <a:rPr lang="en-US" sz="1200" dirty="0" err="1"/>
              <a:t>boolean</a:t>
            </a:r>
            <a:r>
              <a:rPr lang="en-US" sz="1200" dirty="0"/>
              <a:t> b = true</a:t>
            </a:r>
          </a:p>
          <a:p>
            <a:pPr marL="234950" indent="-171450">
              <a:lnSpc>
                <a:spcPct val="150000"/>
              </a:lnSpc>
              <a:buClr>
                <a:schemeClr val="dk1"/>
              </a:buClr>
              <a:buSzPts val="2000"/>
              <a:buFont typeface="Arial" panose="020B0604020202020204" pitchFamily="34" charset="0"/>
              <a:buChar char="•"/>
            </a:pPr>
            <a:r>
              <a:rPr lang="en-US" sz="1200" dirty="0"/>
              <a:t>char       c = 'A'</a:t>
            </a:r>
          </a:p>
        </p:txBody>
      </p:sp>
    </p:spTree>
    <p:extLst>
      <p:ext uri="{BB962C8B-B14F-4D97-AF65-F5344CB8AC3E}">
        <p14:creationId xmlns:p14="http://schemas.microsoft.com/office/powerpoint/2010/main" val="268162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10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10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10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fade">
                                      <p:cBhvr>
                                        <p:cTn id="47" dur="1000"/>
                                        <p:tgtEl>
                                          <p:spTgt spid="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1000"/>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3" end="3"/>
                                            </p:txEl>
                                          </p:spTgt>
                                        </p:tgtEl>
                                        <p:attrNameLst>
                                          <p:attrName>style.visibility</p:attrName>
                                        </p:attrNameLst>
                                      </p:cBhvr>
                                      <p:to>
                                        <p:strVal val="visible"/>
                                      </p:to>
                                    </p:set>
                                    <p:animEffect transition="in" filter="fade">
                                      <p:cBhvr>
                                        <p:cTn id="57" dur="1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Siz</a:t>
            </a:r>
            <a:endParaRPr dirty="0">
              <a:solidFill>
                <a:srgbClr val="E20814"/>
              </a:solidFill>
            </a:endParaRPr>
          </a:p>
        </p:txBody>
      </p:sp>
      <p:sp>
        <p:nvSpPr>
          <p:cNvPr id="33" name="Google Shape;141;g1897da35c97_0_43"/>
          <p:cNvSpPr txBox="1"/>
          <p:nvPr/>
        </p:nvSpPr>
        <p:spPr>
          <a:xfrm>
            <a:off x="1330037" y="2222701"/>
            <a:ext cx="9273309" cy="3785611"/>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Ad - </a:t>
            </a:r>
            <a:r>
              <a:rPr lang="tr-TR" sz="2000" dirty="0" err="1">
                <a:solidFill>
                  <a:schemeClr val="dk1"/>
                </a:solidFill>
                <a:latin typeface="Calibri"/>
                <a:ea typeface="Calibri"/>
                <a:cs typeface="Calibri"/>
                <a:sym typeface="Calibri"/>
              </a:rPr>
              <a:t>Soyad</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Yaş</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Memleket</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Üniversite - Sınıf</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Web deneyimi</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957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Reference Data Types</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Created by predefined constructors</a:t>
            </a:r>
          </a:p>
          <a:p>
            <a:pPr marL="406400" indent="-342900">
              <a:lnSpc>
                <a:spcPct val="150000"/>
              </a:lnSpc>
              <a:buClr>
                <a:schemeClr val="dk1"/>
              </a:buClr>
              <a:buSzPts val="2000"/>
              <a:buFont typeface="Wingdings" panose="05000000000000000000" pitchFamily="2" charset="2"/>
              <a:buChar char="v"/>
            </a:pPr>
            <a:r>
              <a:rPr lang="en-US" sz="2000" dirty="0"/>
              <a:t>Access objects</a:t>
            </a:r>
          </a:p>
          <a:p>
            <a:pPr marL="406400" indent="-342900">
              <a:lnSpc>
                <a:spcPct val="150000"/>
              </a:lnSpc>
              <a:buClr>
                <a:schemeClr val="dk1"/>
              </a:buClr>
              <a:buSzPts val="2000"/>
              <a:buFont typeface="Wingdings" panose="05000000000000000000" pitchFamily="2" charset="2"/>
              <a:buChar char="v"/>
            </a:pPr>
            <a:r>
              <a:rPr lang="en-US" sz="2000" dirty="0"/>
              <a:t>Specific type</a:t>
            </a:r>
          </a:p>
          <a:p>
            <a:pPr marL="406400" indent="-342900">
              <a:lnSpc>
                <a:spcPct val="150000"/>
              </a:lnSpc>
              <a:buClr>
                <a:schemeClr val="dk1"/>
              </a:buClr>
              <a:buSzPts val="2000"/>
              <a:buFont typeface="Wingdings" panose="05000000000000000000" pitchFamily="2" charset="2"/>
              <a:buChar char="v"/>
            </a:pPr>
            <a:r>
              <a:rPr lang="en-US" sz="2000" dirty="0"/>
              <a:t>Class objects and some array</a:t>
            </a:r>
          </a:p>
          <a:p>
            <a:pPr marL="406400" indent="-342900">
              <a:lnSpc>
                <a:spcPct val="150000"/>
              </a:lnSpc>
              <a:buClr>
                <a:schemeClr val="dk1"/>
              </a:buClr>
              <a:buSzPts val="2000"/>
              <a:buFont typeface="Wingdings" panose="05000000000000000000" pitchFamily="2" charset="2"/>
              <a:buChar char="v"/>
            </a:pPr>
            <a:r>
              <a:rPr lang="en-US" sz="2000" dirty="0"/>
              <a:t>Default </a:t>
            </a:r>
            <a:r>
              <a:rPr lang="en-US" sz="2000" dirty="0">
                <a:solidFill>
                  <a:srgbClr val="E20814"/>
                </a:solidFill>
              </a:rPr>
              <a:t>null</a:t>
            </a:r>
            <a:r>
              <a:rPr lang="en-US" sz="2000" dirty="0"/>
              <a:t> </a:t>
            </a:r>
            <a:endParaRPr lang="en-US" sz="20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77543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Literals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30037" y="2222701"/>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latin typeface="Arial" panose="020B0604020202020204" pitchFamily="34" charset="0"/>
                <a:cs typeface="Arial" panose="020B0604020202020204" pitchFamily="34" charset="0"/>
              </a:rPr>
              <a:t>Source code representation</a:t>
            </a:r>
          </a:p>
          <a:p>
            <a:pPr marL="406400" indent="-342900">
              <a:lnSpc>
                <a:spcPct val="150000"/>
              </a:lnSpc>
              <a:buClr>
                <a:schemeClr val="dk1"/>
              </a:buClr>
              <a:buSzPts val="2000"/>
              <a:buFont typeface="Wingdings" panose="05000000000000000000" pitchFamily="2" charset="2"/>
              <a:buChar char="v"/>
            </a:pPr>
            <a:r>
              <a:rPr lang="en-US" sz="2000" dirty="0">
                <a:latin typeface="Arial" panose="020B0604020202020204" pitchFamily="34" charset="0"/>
                <a:cs typeface="Arial" panose="020B0604020202020204" pitchFamily="34" charset="0"/>
              </a:rPr>
              <a:t>Fixed value</a:t>
            </a:r>
          </a:p>
          <a:p>
            <a:pPr marL="406400" indent="-342900">
              <a:lnSpc>
                <a:spcPct val="150000"/>
              </a:lnSpc>
              <a:buClr>
                <a:schemeClr val="dk1"/>
              </a:buClr>
              <a:buSzPts val="2000"/>
              <a:buFont typeface="Wingdings" panose="05000000000000000000" pitchFamily="2" charset="2"/>
              <a:buChar char="v"/>
            </a:pPr>
            <a:r>
              <a:rPr lang="en-US" sz="2000" dirty="0">
                <a:latin typeface="Arial" panose="020B0604020202020204" pitchFamily="34" charset="0"/>
                <a:cs typeface="Arial" panose="020B0604020202020204" pitchFamily="34" charset="0"/>
              </a:rPr>
              <a:t>Represented directly</a:t>
            </a:r>
          </a:p>
          <a:p>
            <a:pPr marL="406400" indent="-342900">
              <a:lnSpc>
                <a:spcPct val="150000"/>
              </a:lnSpc>
              <a:buClr>
                <a:schemeClr val="dk1"/>
              </a:buClr>
              <a:buSzPts val="2000"/>
              <a:buFont typeface="Wingdings" panose="05000000000000000000" pitchFamily="2" charset="2"/>
              <a:buChar char="v"/>
            </a:pPr>
            <a:r>
              <a:rPr lang="en-US" sz="2000" dirty="0">
                <a:latin typeface="Arial" panose="020B0604020202020204" pitchFamily="34" charset="0"/>
                <a:cs typeface="Arial" panose="020B0604020202020204" pitchFamily="34" charset="0"/>
              </a:rPr>
              <a:t>Assign to any primitive</a:t>
            </a:r>
          </a:p>
          <a:p>
            <a:pPr marL="406400" indent="-342900">
              <a:lnSpc>
                <a:spcPct val="150000"/>
              </a:lnSpc>
              <a:buClr>
                <a:schemeClr val="dk1"/>
              </a:buClr>
              <a:buSzPts val="2000"/>
              <a:buFont typeface="Wingdings" panose="05000000000000000000" pitchFamily="2" charset="2"/>
              <a:buChar char="v"/>
            </a:pPr>
            <a:r>
              <a:rPr lang="en-US" sz="2000" dirty="0"/>
              <a:t>byte a = 68; char a = 'A';</a:t>
            </a:r>
            <a:endParaRPr lang="en-US" sz="2000" dirty="0">
              <a:latin typeface="Arial" panose="020B0604020202020204" pitchFamily="34" charset="0"/>
              <a:cs typeface="Arial" panose="020B0604020202020204" pitchFamily="34" charset="0"/>
            </a:endParaRPr>
          </a:p>
          <a:p>
            <a:pPr marL="406400" indent="-342900">
              <a:lnSpc>
                <a:spcPct val="150000"/>
              </a:lnSpc>
              <a:buClr>
                <a:schemeClr val="dk1"/>
              </a:buClr>
              <a:buSzPts val="200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406400" indent="-342900">
              <a:lnSpc>
                <a:spcPct val="150000"/>
              </a:lnSpc>
              <a:buClr>
                <a:schemeClr val="dk1"/>
              </a:buClr>
              <a:buSzPts val="2000"/>
              <a:buFont typeface="Wingdings" panose="05000000000000000000" pitchFamily="2" charset="2"/>
              <a:buChar char="v"/>
            </a:pPr>
            <a:endParaRPr lang="en-US" sz="2000" dirty="0"/>
          </a:p>
        </p:txBody>
      </p:sp>
    </p:spTree>
    <p:extLst>
      <p:ext uri="{BB962C8B-B14F-4D97-AF65-F5344CB8AC3E}">
        <p14:creationId xmlns:p14="http://schemas.microsoft.com/office/powerpoint/2010/main" val="217931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593471" y="3136633"/>
            <a:ext cx="3005058"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Decision</a:t>
            </a:r>
            <a:r>
              <a:rPr lang="tr-TR" sz="3200" b="1" dirty="0">
                <a:solidFill>
                  <a:srgbClr val="E20814"/>
                </a:solidFill>
                <a:latin typeface="Calibri"/>
                <a:cs typeface="Calibri"/>
                <a:sym typeface="Calibri"/>
              </a:rPr>
              <a:t> </a:t>
            </a:r>
            <a:r>
              <a:rPr lang="tr-TR" sz="3200" b="1" dirty="0" err="1">
                <a:solidFill>
                  <a:srgbClr val="E20814"/>
                </a:solidFill>
                <a:latin typeface="Calibri"/>
                <a:cs typeface="Calibri"/>
                <a:sym typeface="Calibri"/>
              </a:rPr>
              <a:t>Making</a:t>
            </a:r>
            <a:endParaRPr dirty="0"/>
          </a:p>
        </p:txBody>
      </p:sp>
    </p:spTree>
    <p:extLst>
      <p:ext uri="{BB962C8B-B14F-4D97-AF65-F5344CB8AC3E}">
        <p14:creationId xmlns:p14="http://schemas.microsoft.com/office/powerpoint/2010/main" val="38638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Decision Making</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59918C3A-C739-EEF7-043E-A90E5C93E112}"/>
              </a:ext>
            </a:extLst>
          </p:cNvPr>
          <p:cNvPicPr>
            <a:picLocks noChangeAspect="1"/>
          </p:cNvPicPr>
          <p:nvPr/>
        </p:nvPicPr>
        <p:blipFill>
          <a:blip r:embed="rId3"/>
          <a:stretch>
            <a:fillRect/>
          </a:stretch>
        </p:blipFill>
        <p:spPr>
          <a:xfrm>
            <a:off x="4392706" y="1828800"/>
            <a:ext cx="3406588" cy="4370066"/>
          </a:xfrm>
          <a:prstGeom prst="rect">
            <a:avLst/>
          </a:prstGeom>
        </p:spPr>
      </p:pic>
    </p:spTree>
    <p:extLst>
      <p:ext uri="{BB962C8B-B14F-4D97-AF65-F5344CB8AC3E}">
        <p14:creationId xmlns:p14="http://schemas.microsoft.com/office/powerpoint/2010/main" val="345550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Decision Making</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5" y="2216170"/>
            <a:ext cx="10073837" cy="1477287"/>
          </a:xfrm>
          <a:prstGeom prst="rect">
            <a:avLst/>
          </a:prstGeom>
          <a:noFill/>
          <a:ln>
            <a:noFill/>
          </a:ln>
        </p:spPr>
        <p:txBody>
          <a:bodyPr spcFirstLastPara="1" wrap="square" lIns="91425" tIns="45700" rIns="91425" bIns="45700" anchor="t" anchorCtr="0">
            <a:spAutoFit/>
          </a:bodyPr>
          <a:lstStyle/>
          <a:p>
            <a:pPr marL="63500">
              <a:lnSpc>
                <a:spcPct val="150000"/>
              </a:lnSpc>
              <a:buClr>
                <a:schemeClr val="dk1"/>
              </a:buClr>
              <a:buSzPts val="2000"/>
            </a:pPr>
            <a:r>
              <a:rPr lang="en-US" sz="2000" dirty="0">
                <a:solidFill>
                  <a:srgbClr val="E20814"/>
                </a:solidFill>
              </a:rPr>
              <a:t>if</a:t>
            </a:r>
            <a:r>
              <a:rPr lang="en-US" sz="2000" dirty="0">
                <a:solidFill>
                  <a:schemeClr val="tx1"/>
                </a:solidFill>
              </a:rPr>
              <a:t>(</a:t>
            </a:r>
            <a:r>
              <a:rPr lang="en-US" sz="2000" dirty="0" err="1">
                <a:solidFill>
                  <a:schemeClr val="tx1"/>
                </a:solidFill>
              </a:rPr>
              <a:t>Boolean_expression</a:t>
            </a:r>
            <a:r>
              <a:rPr lang="en-US" sz="2000" dirty="0">
                <a:solidFill>
                  <a:schemeClr val="tx1"/>
                </a:solidFill>
              </a:rPr>
              <a:t>) {</a:t>
            </a:r>
          </a:p>
          <a:p>
            <a:pPr marL="63500">
              <a:lnSpc>
                <a:spcPct val="150000"/>
              </a:lnSpc>
              <a:buClr>
                <a:schemeClr val="dk1"/>
              </a:buClr>
              <a:buSzPts val="2000"/>
            </a:pPr>
            <a:r>
              <a:rPr lang="en-US" sz="2000" dirty="0">
                <a:solidFill>
                  <a:schemeClr val="tx1"/>
                </a:solidFill>
              </a:rPr>
              <a:t>   // Statements will execute if the Boolean expression is true</a:t>
            </a:r>
          </a:p>
          <a:p>
            <a:pPr marL="63500">
              <a:lnSpc>
                <a:spcPct val="150000"/>
              </a:lnSpc>
              <a:buClr>
                <a:schemeClr val="dk1"/>
              </a:buClr>
              <a:buSzPts val="2000"/>
            </a:pPr>
            <a:r>
              <a:rPr lang="en-US" sz="2000" dirty="0">
                <a:solidFill>
                  <a:schemeClr val="tx1"/>
                </a:solidFill>
              </a:rPr>
              <a:t>}</a:t>
            </a:r>
          </a:p>
        </p:txBody>
      </p:sp>
      <p:sp>
        <p:nvSpPr>
          <p:cNvPr id="3" name="Google Shape;141;g1897da35c97_0_43">
            <a:extLst>
              <a:ext uri="{FF2B5EF4-FFF2-40B4-BE49-F238E27FC236}">
                <a16:creationId xmlns:a16="http://schemas.microsoft.com/office/drawing/2014/main" id="{1ABBA200-9CC9-5C27-0BBA-654FF7FAE83C}"/>
              </a:ext>
            </a:extLst>
          </p:cNvPr>
          <p:cNvSpPr txBox="1"/>
          <p:nvPr/>
        </p:nvSpPr>
        <p:spPr>
          <a:xfrm>
            <a:off x="1323504" y="3793542"/>
            <a:ext cx="10073837" cy="2400617"/>
          </a:xfrm>
          <a:prstGeom prst="rect">
            <a:avLst/>
          </a:prstGeom>
          <a:noFill/>
          <a:ln>
            <a:noFill/>
          </a:ln>
        </p:spPr>
        <p:txBody>
          <a:bodyPr spcFirstLastPara="1" wrap="square" lIns="91425" tIns="45700" rIns="91425" bIns="45700" anchor="t" anchorCtr="0">
            <a:spAutoFit/>
          </a:bodyPr>
          <a:lstStyle/>
          <a:p>
            <a:pPr marL="63500">
              <a:lnSpc>
                <a:spcPct val="150000"/>
              </a:lnSpc>
              <a:buClr>
                <a:schemeClr val="dk1"/>
              </a:buClr>
              <a:buSzPts val="2000"/>
            </a:pPr>
            <a:r>
              <a:rPr lang="en-US" sz="2000" dirty="0">
                <a:solidFill>
                  <a:srgbClr val="E20814"/>
                </a:solidFill>
              </a:rPr>
              <a:t>if</a:t>
            </a:r>
            <a:r>
              <a:rPr lang="en-US" sz="2000" dirty="0">
                <a:solidFill>
                  <a:schemeClr val="tx1"/>
                </a:solidFill>
              </a:rPr>
              <a:t>(</a:t>
            </a:r>
            <a:r>
              <a:rPr lang="en-US" sz="2000" dirty="0" err="1">
                <a:solidFill>
                  <a:schemeClr val="tx1"/>
                </a:solidFill>
              </a:rPr>
              <a:t>Boolean_expression</a:t>
            </a:r>
            <a:r>
              <a:rPr lang="en-US" sz="2000" dirty="0">
                <a:solidFill>
                  <a:schemeClr val="tx1"/>
                </a:solidFill>
              </a:rPr>
              <a:t>) {</a:t>
            </a:r>
          </a:p>
          <a:p>
            <a:pPr marL="63500">
              <a:lnSpc>
                <a:spcPct val="150000"/>
              </a:lnSpc>
              <a:buClr>
                <a:schemeClr val="dk1"/>
              </a:buClr>
              <a:buSzPts val="2000"/>
            </a:pPr>
            <a:r>
              <a:rPr lang="en-US" sz="2000" dirty="0">
                <a:solidFill>
                  <a:schemeClr val="tx1"/>
                </a:solidFill>
              </a:rPr>
              <a:t>   // Executes when the Boolean expression is true</a:t>
            </a:r>
          </a:p>
          <a:p>
            <a:pPr marL="63500">
              <a:lnSpc>
                <a:spcPct val="150000"/>
              </a:lnSpc>
              <a:buClr>
                <a:schemeClr val="dk1"/>
              </a:buClr>
              <a:buSzPts val="2000"/>
            </a:pPr>
            <a:r>
              <a:rPr lang="en-US" sz="2000" dirty="0">
                <a:solidFill>
                  <a:schemeClr val="tx1"/>
                </a:solidFill>
              </a:rPr>
              <a:t>}</a:t>
            </a:r>
            <a:r>
              <a:rPr lang="en-US" sz="2000" dirty="0">
                <a:solidFill>
                  <a:srgbClr val="E20814"/>
                </a:solidFill>
              </a:rPr>
              <a:t>else</a:t>
            </a:r>
            <a:r>
              <a:rPr lang="en-US" sz="2000" dirty="0">
                <a:solidFill>
                  <a:schemeClr val="tx1"/>
                </a:solidFill>
              </a:rPr>
              <a:t> {</a:t>
            </a:r>
          </a:p>
          <a:p>
            <a:pPr marL="63500">
              <a:lnSpc>
                <a:spcPct val="150000"/>
              </a:lnSpc>
              <a:buClr>
                <a:schemeClr val="dk1"/>
              </a:buClr>
              <a:buSzPts val="2000"/>
            </a:pPr>
            <a:r>
              <a:rPr lang="en-US" sz="2000" dirty="0">
                <a:solidFill>
                  <a:schemeClr val="tx1"/>
                </a:solidFill>
              </a:rPr>
              <a:t>   // Executes when the Boolean expression is false</a:t>
            </a:r>
          </a:p>
          <a:p>
            <a:pPr marL="63500">
              <a:lnSpc>
                <a:spcPct val="150000"/>
              </a:lnSpc>
              <a:buClr>
                <a:schemeClr val="dk1"/>
              </a:buClr>
              <a:buSzPts val="2000"/>
            </a:pPr>
            <a:r>
              <a:rPr lang="en-US" sz="2000" dirty="0">
                <a:solidFill>
                  <a:schemeClr val="tx1"/>
                </a:solidFill>
              </a:rPr>
              <a:t>}</a:t>
            </a:r>
          </a:p>
        </p:txBody>
      </p:sp>
    </p:spTree>
    <p:extLst>
      <p:ext uri="{BB962C8B-B14F-4D97-AF65-F5344CB8AC3E}">
        <p14:creationId xmlns:p14="http://schemas.microsoft.com/office/powerpoint/2010/main" val="255607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Decision Making</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5" y="2216170"/>
            <a:ext cx="10073837" cy="2862282"/>
          </a:xfrm>
          <a:prstGeom prst="rect">
            <a:avLst/>
          </a:prstGeom>
          <a:noFill/>
          <a:ln>
            <a:noFill/>
          </a:ln>
        </p:spPr>
        <p:txBody>
          <a:bodyPr spcFirstLastPara="1" wrap="square" lIns="91425" tIns="45700" rIns="91425" bIns="45700" anchor="t" anchorCtr="0">
            <a:spAutoFit/>
          </a:bodyPr>
          <a:lstStyle/>
          <a:p>
            <a:pPr marL="63500">
              <a:lnSpc>
                <a:spcPct val="150000"/>
              </a:lnSpc>
              <a:buClr>
                <a:schemeClr val="dk1"/>
              </a:buClr>
              <a:buSzPts val="2000"/>
            </a:pPr>
            <a:r>
              <a:rPr lang="en-US" sz="2000" dirty="0">
                <a:solidFill>
                  <a:srgbClr val="E20814"/>
                </a:solidFill>
              </a:rPr>
              <a:t>if</a:t>
            </a:r>
            <a:r>
              <a:rPr lang="en-US" sz="2000" dirty="0">
                <a:solidFill>
                  <a:schemeClr val="tx1"/>
                </a:solidFill>
              </a:rPr>
              <a:t>(</a:t>
            </a:r>
            <a:r>
              <a:rPr lang="en-US" sz="2000" dirty="0" err="1">
                <a:solidFill>
                  <a:schemeClr val="tx1"/>
                </a:solidFill>
              </a:rPr>
              <a:t>Boolean_expression</a:t>
            </a:r>
            <a:r>
              <a:rPr lang="en-US" sz="2000" dirty="0">
                <a:solidFill>
                  <a:schemeClr val="tx1"/>
                </a:solidFill>
              </a:rPr>
              <a:t> 1) {</a:t>
            </a:r>
          </a:p>
          <a:p>
            <a:pPr marL="63500">
              <a:lnSpc>
                <a:spcPct val="150000"/>
              </a:lnSpc>
              <a:buClr>
                <a:schemeClr val="dk1"/>
              </a:buClr>
              <a:buSzPts val="2000"/>
            </a:pPr>
            <a:r>
              <a:rPr lang="en-US" sz="2000" dirty="0">
                <a:solidFill>
                  <a:schemeClr val="tx1"/>
                </a:solidFill>
              </a:rPr>
              <a:t>   // Executes when the Boolean expression 1 is true</a:t>
            </a:r>
          </a:p>
          <a:p>
            <a:pPr marL="63500">
              <a:lnSpc>
                <a:spcPct val="150000"/>
              </a:lnSpc>
              <a:buClr>
                <a:schemeClr val="dk1"/>
              </a:buClr>
              <a:buSzPts val="2000"/>
            </a:pPr>
            <a:r>
              <a:rPr lang="en-US" sz="2000" dirty="0">
                <a:solidFill>
                  <a:schemeClr val="tx1"/>
                </a:solidFill>
              </a:rPr>
              <a:t>   </a:t>
            </a:r>
            <a:r>
              <a:rPr lang="en-US" sz="2000" dirty="0">
                <a:solidFill>
                  <a:srgbClr val="E20814"/>
                </a:solidFill>
              </a:rPr>
              <a:t>if</a:t>
            </a:r>
            <a:r>
              <a:rPr lang="en-US" sz="2000" dirty="0">
                <a:solidFill>
                  <a:schemeClr val="tx1"/>
                </a:solidFill>
              </a:rPr>
              <a:t>(</a:t>
            </a:r>
            <a:r>
              <a:rPr lang="en-US" sz="2000" dirty="0" err="1">
                <a:solidFill>
                  <a:schemeClr val="tx1"/>
                </a:solidFill>
              </a:rPr>
              <a:t>Boolean_expression</a:t>
            </a:r>
            <a:r>
              <a:rPr lang="en-US" sz="2000" dirty="0">
                <a:solidFill>
                  <a:schemeClr val="tx1"/>
                </a:solidFill>
              </a:rPr>
              <a:t> 2) {</a:t>
            </a:r>
          </a:p>
          <a:p>
            <a:pPr marL="63500">
              <a:lnSpc>
                <a:spcPct val="150000"/>
              </a:lnSpc>
              <a:buClr>
                <a:schemeClr val="dk1"/>
              </a:buClr>
              <a:buSzPts val="2000"/>
            </a:pPr>
            <a:r>
              <a:rPr lang="en-US" sz="2000" dirty="0">
                <a:solidFill>
                  <a:schemeClr val="tx1"/>
                </a:solidFill>
              </a:rPr>
              <a:t>      // Executes when the Boolean expression 2 is true</a:t>
            </a:r>
          </a:p>
          <a:p>
            <a:pPr marL="63500">
              <a:lnSpc>
                <a:spcPct val="150000"/>
              </a:lnSpc>
              <a:buClr>
                <a:schemeClr val="dk1"/>
              </a:buClr>
              <a:buSzPts val="2000"/>
            </a:pPr>
            <a:r>
              <a:rPr lang="en-US" sz="2000" dirty="0">
                <a:solidFill>
                  <a:schemeClr val="tx1"/>
                </a:solidFill>
              </a:rPr>
              <a:t>   }</a:t>
            </a:r>
          </a:p>
          <a:p>
            <a:pPr marL="63500">
              <a:lnSpc>
                <a:spcPct val="150000"/>
              </a:lnSpc>
              <a:buClr>
                <a:schemeClr val="dk1"/>
              </a:buClr>
              <a:buSzPts val="2000"/>
            </a:pPr>
            <a:r>
              <a:rPr lang="en-US" sz="2000" dirty="0">
                <a:solidFill>
                  <a:schemeClr val="tx1"/>
                </a:solidFill>
              </a:rPr>
              <a:t>}</a:t>
            </a:r>
          </a:p>
        </p:txBody>
      </p:sp>
      <p:sp>
        <p:nvSpPr>
          <p:cNvPr id="5" name="Google Shape;141;g1897da35c97_0_43">
            <a:extLst>
              <a:ext uri="{FF2B5EF4-FFF2-40B4-BE49-F238E27FC236}">
                <a16:creationId xmlns:a16="http://schemas.microsoft.com/office/drawing/2014/main" id="{31E53DB8-957A-04FF-EC1F-E2DE94FF68AA}"/>
              </a:ext>
            </a:extLst>
          </p:cNvPr>
          <p:cNvSpPr txBox="1"/>
          <p:nvPr/>
        </p:nvSpPr>
        <p:spPr>
          <a:xfrm>
            <a:off x="1241896" y="5078452"/>
            <a:ext cx="10073837" cy="553957"/>
          </a:xfrm>
          <a:prstGeom prst="rect">
            <a:avLst/>
          </a:prstGeom>
          <a:noFill/>
          <a:ln>
            <a:noFill/>
          </a:ln>
        </p:spPr>
        <p:txBody>
          <a:bodyPr spcFirstLastPara="1" wrap="square" lIns="91425" tIns="45700" rIns="91425" bIns="45700" anchor="t" anchorCtr="0">
            <a:spAutoFit/>
          </a:bodyPr>
          <a:lstStyle/>
          <a:p>
            <a:pPr marL="63500">
              <a:lnSpc>
                <a:spcPct val="150000"/>
              </a:lnSpc>
              <a:buClr>
                <a:schemeClr val="dk1"/>
              </a:buClr>
              <a:buSzPts val="2000"/>
            </a:pPr>
            <a:r>
              <a:rPr lang="en-US" sz="2000" dirty="0">
                <a:solidFill>
                  <a:schemeClr val="tx1"/>
                </a:solidFill>
              </a:rPr>
              <a:t>Exp1 ? Exp2 : Exp3;</a:t>
            </a:r>
          </a:p>
        </p:txBody>
      </p:sp>
    </p:spTree>
    <p:extLst>
      <p:ext uri="{BB962C8B-B14F-4D97-AF65-F5344CB8AC3E}">
        <p14:creationId xmlns:p14="http://schemas.microsoft.com/office/powerpoint/2010/main" val="194810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Decision Making</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647112"/>
          </a:xfrm>
          <a:prstGeom prst="rect">
            <a:avLst/>
          </a:prstGeom>
          <a:noFill/>
          <a:ln>
            <a:noFill/>
          </a:ln>
        </p:spPr>
        <p:txBody>
          <a:bodyPr spcFirstLastPara="1" wrap="square" lIns="91425" tIns="45700" rIns="91425" bIns="45700" anchor="t" anchorCtr="0">
            <a:spAutoFit/>
          </a:bodyPr>
          <a:lstStyle/>
          <a:p>
            <a:pPr marL="63500">
              <a:lnSpc>
                <a:spcPct val="150000"/>
              </a:lnSpc>
              <a:buClr>
                <a:schemeClr val="dk1"/>
              </a:buClr>
              <a:buSzPts val="2000"/>
            </a:pPr>
            <a:r>
              <a:rPr lang="en-US" dirty="0">
                <a:solidFill>
                  <a:srgbClr val="E20814"/>
                </a:solidFill>
              </a:rPr>
              <a:t>switch</a:t>
            </a:r>
            <a:r>
              <a:rPr lang="en-US" dirty="0"/>
              <a:t>(expression) {</a:t>
            </a:r>
          </a:p>
          <a:p>
            <a:pPr marL="63500">
              <a:lnSpc>
                <a:spcPct val="150000"/>
              </a:lnSpc>
              <a:buClr>
                <a:schemeClr val="dk1"/>
              </a:buClr>
              <a:buSzPts val="2000"/>
            </a:pPr>
            <a:r>
              <a:rPr lang="en-US" dirty="0"/>
              <a:t>   </a:t>
            </a:r>
            <a:r>
              <a:rPr lang="en-US" dirty="0">
                <a:solidFill>
                  <a:srgbClr val="E20814"/>
                </a:solidFill>
              </a:rPr>
              <a:t>case</a:t>
            </a:r>
            <a:r>
              <a:rPr lang="en-US" dirty="0"/>
              <a:t> value :</a:t>
            </a:r>
          </a:p>
          <a:p>
            <a:pPr marL="63500">
              <a:lnSpc>
                <a:spcPct val="150000"/>
              </a:lnSpc>
              <a:buClr>
                <a:schemeClr val="dk1"/>
              </a:buClr>
              <a:buSzPts val="2000"/>
            </a:pPr>
            <a:r>
              <a:rPr lang="en-US" dirty="0"/>
              <a:t>      // Statements</a:t>
            </a:r>
          </a:p>
          <a:p>
            <a:pPr marL="63500">
              <a:lnSpc>
                <a:spcPct val="150000"/>
              </a:lnSpc>
              <a:buClr>
                <a:schemeClr val="dk1"/>
              </a:buClr>
              <a:buSzPts val="2000"/>
            </a:pPr>
            <a:r>
              <a:rPr lang="en-US" dirty="0"/>
              <a:t>      </a:t>
            </a:r>
            <a:r>
              <a:rPr lang="en-US" dirty="0">
                <a:solidFill>
                  <a:srgbClr val="E20814"/>
                </a:solidFill>
              </a:rPr>
              <a:t>break</a:t>
            </a:r>
            <a:r>
              <a:rPr lang="en-US" dirty="0"/>
              <a:t>; // optional</a:t>
            </a:r>
          </a:p>
          <a:p>
            <a:pPr marL="63500">
              <a:lnSpc>
                <a:spcPct val="150000"/>
              </a:lnSpc>
              <a:buClr>
                <a:schemeClr val="dk1"/>
              </a:buClr>
              <a:buSzPts val="2000"/>
            </a:pPr>
            <a:r>
              <a:rPr lang="en-US" dirty="0"/>
              <a:t>   </a:t>
            </a:r>
            <a:r>
              <a:rPr lang="en-US" dirty="0">
                <a:solidFill>
                  <a:srgbClr val="E20814"/>
                </a:solidFill>
              </a:rPr>
              <a:t>case</a:t>
            </a:r>
            <a:r>
              <a:rPr lang="en-US" dirty="0"/>
              <a:t> value :</a:t>
            </a:r>
          </a:p>
          <a:p>
            <a:pPr marL="63500">
              <a:lnSpc>
                <a:spcPct val="150000"/>
              </a:lnSpc>
              <a:buClr>
                <a:schemeClr val="dk1"/>
              </a:buClr>
              <a:buSzPts val="2000"/>
            </a:pPr>
            <a:r>
              <a:rPr lang="en-US" dirty="0"/>
              <a:t>      // Statements</a:t>
            </a:r>
          </a:p>
          <a:p>
            <a:pPr marL="63500">
              <a:lnSpc>
                <a:spcPct val="150000"/>
              </a:lnSpc>
              <a:buClr>
                <a:schemeClr val="dk1"/>
              </a:buClr>
              <a:buSzPts val="2000"/>
            </a:pPr>
            <a:r>
              <a:rPr lang="en-US" dirty="0"/>
              <a:t>      </a:t>
            </a:r>
            <a:r>
              <a:rPr lang="en-US" dirty="0">
                <a:solidFill>
                  <a:srgbClr val="E20814"/>
                </a:solidFill>
              </a:rPr>
              <a:t>break</a:t>
            </a:r>
            <a:r>
              <a:rPr lang="en-US" dirty="0"/>
              <a:t>; // optional</a:t>
            </a:r>
          </a:p>
          <a:p>
            <a:pPr marL="63500">
              <a:lnSpc>
                <a:spcPct val="150000"/>
              </a:lnSpc>
              <a:buClr>
                <a:schemeClr val="dk1"/>
              </a:buClr>
              <a:buSzPts val="2000"/>
            </a:pPr>
            <a:r>
              <a:rPr lang="en-US" dirty="0"/>
              <a:t>   // You can have any number of case statements.</a:t>
            </a:r>
          </a:p>
          <a:p>
            <a:pPr marL="63500">
              <a:lnSpc>
                <a:spcPct val="150000"/>
              </a:lnSpc>
              <a:buClr>
                <a:schemeClr val="dk1"/>
              </a:buClr>
              <a:buSzPts val="2000"/>
            </a:pPr>
            <a:r>
              <a:rPr lang="en-US" dirty="0"/>
              <a:t>   </a:t>
            </a:r>
            <a:r>
              <a:rPr lang="en-US" dirty="0">
                <a:solidFill>
                  <a:srgbClr val="E20814"/>
                </a:solidFill>
              </a:rPr>
              <a:t>default</a:t>
            </a:r>
            <a:r>
              <a:rPr lang="en-US" dirty="0"/>
              <a:t> : // Optional</a:t>
            </a:r>
          </a:p>
          <a:p>
            <a:pPr marL="63500">
              <a:lnSpc>
                <a:spcPct val="150000"/>
              </a:lnSpc>
              <a:buClr>
                <a:schemeClr val="dk1"/>
              </a:buClr>
              <a:buSzPts val="2000"/>
            </a:pPr>
            <a:r>
              <a:rPr lang="en-US" dirty="0"/>
              <a:t>      // Statements</a:t>
            </a:r>
          </a:p>
          <a:p>
            <a:pPr marL="63500">
              <a:lnSpc>
                <a:spcPct val="150000"/>
              </a:lnSpc>
              <a:buClr>
                <a:schemeClr val="dk1"/>
              </a:buClr>
              <a:buSzPts val="2000"/>
            </a:pPr>
            <a:r>
              <a:rPr lang="en-US" dirty="0"/>
              <a:t>}</a:t>
            </a:r>
            <a:endParaRPr lang="en-US" dirty="0">
              <a:solidFill>
                <a:schemeClr val="tx1"/>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10782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904502" y="3136633"/>
            <a:ext cx="238299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Loop</a:t>
            </a:r>
            <a:r>
              <a:rPr lang="tr-TR" sz="3200" b="1" dirty="0">
                <a:solidFill>
                  <a:srgbClr val="E20814"/>
                </a:solidFill>
                <a:latin typeface="Calibri"/>
                <a:cs typeface="Calibri"/>
                <a:sym typeface="Calibri"/>
              </a:rPr>
              <a:t> Control</a:t>
            </a:r>
            <a:endParaRPr dirty="0"/>
          </a:p>
        </p:txBody>
      </p:sp>
    </p:spTree>
    <p:extLst>
      <p:ext uri="{BB962C8B-B14F-4D97-AF65-F5344CB8AC3E}">
        <p14:creationId xmlns:p14="http://schemas.microsoft.com/office/powerpoint/2010/main" val="30171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Loop Control</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30037" y="2222701"/>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latin typeface="Arial" panose="020B0604020202020204" pitchFamily="34" charset="0"/>
                <a:cs typeface="Arial" panose="020B0604020202020204" pitchFamily="34" charset="0"/>
              </a:rPr>
              <a:t>Execute statement(s) multiple times</a:t>
            </a:r>
            <a:endParaRPr lang="en-US" sz="2000" dirty="0"/>
          </a:p>
        </p:txBody>
      </p:sp>
      <p:pic>
        <p:nvPicPr>
          <p:cNvPr id="5" name="Picture 4">
            <a:extLst>
              <a:ext uri="{FF2B5EF4-FFF2-40B4-BE49-F238E27FC236}">
                <a16:creationId xmlns:a16="http://schemas.microsoft.com/office/drawing/2014/main" id="{D1711C05-28D1-BD0B-6083-FC3020921ED7}"/>
              </a:ext>
            </a:extLst>
          </p:cNvPr>
          <p:cNvPicPr>
            <a:picLocks noChangeAspect="1"/>
          </p:cNvPicPr>
          <p:nvPr/>
        </p:nvPicPr>
        <p:blipFill>
          <a:blip r:embed="rId3"/>
          <a:stretch>
            <a:fillRect/>
          </a:stretch>
        </p:blipFill>
        <p:spPr>
          <a:xfrm>
            <a:off x="4669971" y="3124944"/>
            <a:ext cx="2586446" cy="2960800"/>
          </a:xfrm>
          <a:prstGeom prst="rect">
            <a:avLst/>
          </a:prstGeom>
        </p:spPr>
      </p:pic>
    </p:spTree>
    <p:extLst>
      <p:ext uri="{BB962C8B-B14F-4D97-AF65-F5344CB8AC3E}">
        <p14:creationId xmlns:p14="http://schemas.microsoft.com/office/powerpoint/2010/main" val="176904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Loop Control</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while</a:t>
            </a:r>
            <a:r>
              <a:rPr lang="en-US" sz="2000" dirty="0"/>
              <a:t>(</a:t>
            </a:r>
            <a:r>
              <a:rPr lang="en-US" sz="2000" dirty="0" err="1"/>
              <a:t>Boolean_expression</a:t>
            </a:r>
            <a:r>
              <a:rPr lang="en-US" sz="2000" dirty="0"/>
              <a:t>) { // Statements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for</a:t>
            </a:r>
            <a:r>
              <a:rPr lang="en-US" sz="2000" dirty="0"/>
              <a:t>(initialization; </a:t>
            </a:r>
            <a:r>
              <a:rPr lang="en-US" sz="2000" dirty="0" err="1"/>
              <a:t>Boolean_expression</a:t>
            </a:r>
            <a:r>
              <a:rPr lang="en-US" sz="2000" dirty="0"/>
              <a:t>; update) { // Statements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for</a:t>
            </a:r>
            <a:r>
              <a:rPr lang="en-US" sz="2000" dirty="0"/>
              <a:t>(declaration : expression) { // Statements } </a:t>
            </a:r>
            <a:r>
              <a:rPr lang="en-US" sz="2000" dirty="0">
                <a:solidFill>
                  <a:schemeClr val="bg1">
                    <a:lumMod val="65000"/>
                  </a:schemeClr>
                </a:solidFill>
              </a:rPr>
              <a:t>(Enhanced for loop)</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do</a:t>
            </a:r>
            <a:r>
              <a:rPr lang="en-US" sz="2000" dirty="0"/>
              <a:t> { // Statements }</a:t>
            </a:r>
            <a:r>
              <a:rPr lang="en-US" sz="2000" dirty="0">
                <a:solidFill>
                  <a:srgbClr val="E20814"/>
                </a:solidFill>
              </a:rPr>
              <a:t>while</a:t>
            </a:r>
            <a:r>
              <a:rPr lang="en-US" sz="2000" dirty="0"/>
              <a:t>(</a:t>
            </a:r>
            <a:r>
              <a:rPr lang="en-US" sz="2000" dirty="0" err="1"/>
              <a:t>Boolean_expression</a:t>
            </a:r>
            <a:r>
              <a:rPr lang="en-US" sz="2000" dirty="0"/>
              <a:t>);</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break, continue</a:t>
            </a:r>
          </a:p>
        </p:txBody>
      </p:sp>
    </p:spTree>
    <p:extLst>
      <p:ext uri="{BB962C8B-B14F-4D97-AF65-F5344CB8AC3E}">
        <p14:creationId xmlns:p14="http://schemas.microsoft.com/office/powerpoint/2010/main" val="34440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Konular</a:t>
            </a:r>
            <a:endParaRPr dirty="0">
              <a:solidFill>
                <a:srgbClr val="E20814"/>
              </a:solidFill>
            </a:endParaRPr>
          </a:p>
        </p:txBody>
      </p:sp>
      <p:sp>
        <p:nvSpPr>
          <p:cNvPr id="33" name="Google Shape;141;g1897da35c97_0_43"/>
          <p:cNvSpPr txBox="1"/>
          <p:nvPr/>
        </p:nvSpPr>
        <p:spPr>
          <a:xfrm>
            <a:off x="1330037" y="2222701"/>
            <a:ext cx="9273309" cy="2862282"/>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Java</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Maven</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Unit</a:t>
            </a:r>
            <a:r>
              <a:rPr lang="tr-TR" sz="2000" dirty="0">
                <a:solidFill>
                  <a:schemeClr val="dk1"/>
                </a:solidFill>
                <a:latin typeface="Calibri"/>
                <a:ea typeface="Calibri"/>
                <a:cs typeface="Calibri"/>
                <a:sym typeface="Calibri"/>
              </a:rPr>
              <a:t> Test</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Git</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Docker</a:t>
            </a:r>
            <a:r>
              <a:rPr lang="tr-TR" sz="2000" dirty="0">
                <a:solidFill>
                  <a:schemeClr val="dk1"/>
                </a:solidFill>
                <a:latin typeface="Calibri"/>
                <a:ea typeface="Calibri"/>
                <a:cs typeface="Calibri"/>
                <a:sym typeface="Calibri"/>
              </a:rPr>
              <a:t> (Giriş)</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21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192879" y="3136633"/>
            <a:ext cx="180624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Numbers</a:t>
            </a:r>
            <a:endParaRPr dirty="0"/>
          </a:p>
        </p:txBody>
      </p:sp>
    </p:spTree>
    <p:extLst>
      <p:ext uri="{BB962C8B-B14F-4D97-AF65-F5344CB8AC3E}">
        <p14:creationId xmlns:p14="http://schemas.microsoft.com/office/powerpoint/2010/main" val="11062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Wrapper Classes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Objects instead of primitives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Integer</a:t>
            </a:r>
            <a:r>
              <a:rPr lang="en-US" sz="2000" dirty="0">
                <a:solidFill>
                  <a:schemeClr val="tx1"/>
                </a:solidFill>
              </a:rPr>
              <a:t>, </a:t>
            </a:r>
            <a:r>
              <a:rPr lang="en-US" sz="2000" dirty="0">
                <a:solidFill>
                  <a:srgbClr val="E20814"/>
                </a:solidFill>
              </a:rPr>
              <a:t>Long</a:t>
            </a:r>
            <a:r>
              <a:rPr lang="en-US" sz="2000" dirty="0">
                <a:solidFill>
                  <a:schemeClr val="tx1"/>
                </a:solidFill>
              </a:rPr>
              <a:t>, </a:t>
            </a:r>
            <a:r>
              <a:rPr lang="en-US" sz="2000" dirty="0">
                <a:solidFill>
                  <a:srgbClr val="E20814"/>
                </a:solidFill>
              </a:rPr>
              <a:t>Byte</a:t>
            </a:r>
            <a:r>
              <a:rPr lang="en-US" sz="2000" dirty="0">
                <a:solidFill>
                  <a:schemeClr val="tx1"/>
                </a:solidFill>
              </a:rPr>
              <a:t>, </a:t>
            </a:r>
            <a:r>
              <a:rPr lang="en-US" sz="2000" dirty="0">
                <a:solidFill>
                  <a:srgbClr val="E20814"/>
                </a:solidFill>
              </a:rPr>
              <a:t>Double</a:t>
            </a:r>
            <a:r>
              <a:rPr lang="en-US" sz="2000" dirty="0">
                <a:solidFill>
                  <a:schemeClr val="tx1"/>
                </a:solidFill>
              </a:rPr>
              <a:t>, </a:t>
            </a:r>
            <a:r>
              <a:rPr lang="en-US" sz="2000" dirty="0">
                <a:solidFill>
                  <a:srgbClr val="E20814"/>
                </a:solidFill>
              </a:rPr>
              <a:t>Float</a:t>
            </a:r>
            <a:r>
              <a:rPr lang="en-US" sz="2000" dirty="0">
                <a:solidFill>
                  <a:schemeClr val="tx1"/>
                </a:solidFill>
              </a:rPr>
              <a:t>, </a:t>
            </a:r>
            <a:r>
              <a:rPr lang="en-US" sz="2000" dirty="0">
                <a:solidFill>
                  <a:srgbClr val="E20814"/>
                </a:solidFill>
              </a:rPr>
              <a:t>Short</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boxing - unboxing</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403055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8442"/>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Numbers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34F8F308-3EDA-468C-1B52-8242C967CEFB}"/>
              </a:ext>
            </a:extLst>
          </p:cNvPr>
          <p:cNvPicPr>
            <a:picLocks noChangeAspect="1"/>
          </p:cNvPicPr>
          <p:nvPr/>
        </p:nvPicPr>
        <p:blipFill>
          <a:blip r:embed="rId3"/>
          <a:stretch>
            <a:fillRect/>
          </a:stretch>
        </p:blipFill>
        <p:spPr>
          <a:xfrm>
            <a:off x="2909751" y="2101396"/>
            <a:ext cx="6372497" cy="2655207"/>
          </a:xfrm>
          <a:prstGeom prst="rect">
            <a:avLst/>
          </a:prstGeom>
        </p:spPr>
      </p:pic>
    </p:spTree>
    <p:extLst>
      <p:ext uri="{BB962C8B-B14F-4D97-AF65-F5344CB8AC3E}">
        <p14:creationId xmlns:p14="http://schemas.microsoft.com/office/powerpoint/2010/main" val="79848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 name="Picture 8">
            <a:extLst>
              <a:ext uri="{FF2B5EF4-FFF2-40B4-BE49-F238E27FC236}">
                <a16:creationId xmlns:a16="http://schemas.microsoft.com/office/drawing/2014/main" id="{0FF13C28-CF42-501C-1B8E-1E3E91A7E97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60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7" name="Picture 6">
            <a:extLst>
              <a:ext uri="{FF2B5EF4-FFF2-40B4-BE49-F238E27FC236}">
                <a16:creationId xmlns:a16="http://schemas.microsoft.com/office/drawing/2014/main" id="{51B1FBF2-A482-7306-5154-8BFC9B3F7E95}"/>
              </a:ext>
            </a:extLst>
          </p:cNvPr>
          <p:cNvPicPr>
            <a:picLocks noChangeAspect="1"/>
          </p:cNvPicPr>
          <p:nvPr/>
        </p:nvPicPr>
        <p:blipFill>
          <a:blip r:embed="rId3"/>
          <a:stretch>
            <a:fillRect/>
          </a:stretch>
        </p:blipFill>
        <p:spPr>
          <a:xfrm>
            <a:off x="0" y="-11151"/>
            <a:ext cx="12192000" cy="6858000"/>
          </a:xfrm>
          <a:prstGeom prst="rect">
            <a:avLst/>
          </a:prstGeom>
        </p:spPr>
      </p:pic>
    </p:spTree>
    <p:extLst>
      <p:ext uri="{BB962C8B-B14F-4D97-AF65-F5344CB8AC3E}">
        <p14:creationId xmlns:p14="http://schemas.microsoft.com/office/powerpoint/2010/main" val="51474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100154" y="3136633"/>
            <a:ext cx="1991692"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Characters</a:t>
            </a:r>
            <a:endParaRPr dirty="0"/>
          </a:p>
        </p:txBody>
      </p:sp>
    </p:spTree>
    <p:extLst>
      <p:ext uri="{BB962C8B-B14F-4D97-AF65-F5344CB8AC3E}">
        <p14:creationId xmlns:p14="http://schemas.microsoft.com/office/powerpoint/2010/main" val="30692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CF831929-6341-BB08-6082-5814C55D4DD7}"/>
              </a:ext>
            </a:extLst>
          </p:cNvPr>
          <p:cNvPicPr>
            <a:picLocks noChangeAspect="1"/>
          </p:cNvPicPr>
          <p:nvPr/>
        </p:nvPicPr>
        <p:blipFill>
          <a:blip r:embed="rId3"/>
          <a:stretch>
            <a:fillRect/>
          </a:stretch>
        </p:blipFill>
        <p:spPr>
          <a:xfrm>
            <a:off x="-1" y="0"/>
            <a:ext cx="12189883" cy="6858000"/>
          </a:xfrm>
          <a:prstGeom prst="rect">
            <a:avLst/>
          </a:prstGeom>
        </p:spPr>
      </p:pic>
    </p:spTree>
    <p:extLst>
      <p:ext uri="{BB962C8B-B14F-4D97-AF65-F5344CB8AC3E}">
        <p14:creationId xmlns:p14="http://schemas.microsoft.com/office/powerpoint/2010/main" val="187150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0006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000">
                <a:solidFill>
                  <a:srgbClr val="E10816"/>
                </a:solidFill>
                <a:latin typeface="Calibri"/>
                <a:ea typeface="Calibri"/>
                <a:cs typeface="Calibri"/>
                <a:sym typeface="Calibri"/>
              </a:rPr>
              <a:t>2023</a:t>
            </a:r>
            <a:endParaRPr sz="20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Escape Sequences</a:t>
            </a:r>
            <a:endParaRPr lang="tr-TR" sz="3200" b="1" dirty="0">
              <a:solidFill>
                <a:srgbClr val="E2081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400110"/>
          </a:xfrm>
          <a:prstGeom prst="rect">
            <a:avLst/>
          </a:prstGeom>
          <a:noFill/>
        </p:spPr>
        <p:txBody>
          <a:bodyPr wrap="none" rtlCol="0">
            <a:spAutoFit/>
          </a:bodyPr>
          <a:lstStyle/>
          <a:p>
            <a:endParaRPr lang="en-TR" sz="2000" dirty="0"/>
          </a:p>
        </p:txBody>
      </p:sp>
      <p:sp>
        <p:nvSpPr>
          <p:cNvPr id="3" name="Google Shape;141;g1897da35c97_0_43">
            <a:extLst>
              <a:ext uri="{FF2B5EF4-FFF2-40B4-BE49-F238E27FC236}">
                <a16:creationId xmlns:a16="http://schemas.microsoft.com/office/drawing/2014/main" id="{E2EC7972-47B5-3317-5674-F151D846C56D}"/>
              </a:ext>
            </a:extLst>
          </p:cNvPr>
          <p:cNvSpPr txBox="1"/>
          <p:nvPr/>
        </p:nvSpPr>
        <p:spPr>
          <a:xfrm>
            <a:off x="1654460" y="2228910"/>
            <a:ext cx="4027881" cy="3231614"/>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\t </a:t>
            </a:r>
            <a:r>
              <a:rPr lang="en-US" sz="1700" dirty="0"/>
              <a:t>=&gt; Inserts a tab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\b</a:t>
            </a:r>
            <a:r>
              <a:rPr lang="en-US" sz="1700" dirty="0"/>
              <a:t> =&gt; Inserts a backspace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\n </a:t>
            </a:r>
            <a:r>
              <a:rPr lang="en-US" sz="1700" dirty="0"/>
              <a:t>=&gt; Inserts a newline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\r </a:t>
            </a:r>
            <a:r>
              <a:rPr lang="en-US" sz="1700" dirty="0"/>
              <a:t>=&gt; Inserts a carriage return in the text at this point.</a:t>
            </a:r>
          </a:p>
        </p:txBody>
      </p:sp>
      <p:sp>
        <p:nvSpPr>
          <p:cNvPr id="10" name="Google Shape;141;g1897da35c97_0_43">
            <a:extLst>
              <a:ext uri="{FF2B5EF4-FFF2-40B4-BE49-F238E27FC236}">
                <a16:creationId xmlns:a16="http://schemas.microsoft.com/office/drawing/2014/main" id="{F82F5520-C8C5-7F8B-F244-8B0D42E2C4CC}"/>
              </a:ext>
            </a:extLst>
          </p:cNvPr>
          <p:cNvSpPr txBox="1"/>
          <p:nvPr/>
        </p:nvSpPr>
        <p:spPr>
          <a:xfrm>
            <a:off x="5784501" y="2228910"/>
            <a:ext cx="4561281" cy="3231614"/>
          </a:xfrm>
          <a:prstGeom prst="rect">
            <a:avLst/>
          </a:prstGeom>
          <a:noFill/>
          <a:ln>
            <a:noFill/>
          </a:ln>
        </p:spPr>
        <p:txBody>
          <a:bodyPr spcFirstLastPara="1" wrap="square" lIns="91425" tIns="45700" rIns="91425" bIns="45700" anchor="t" anchorCtr="0">
            <a:spAutoFit/>
          </a:bodyPr>
          <a:lstStyle/>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\f </a:t>
            </a:r>
            <a:r>
              <a:rPr lang="en-US" sz="1700" dirty="0"/>
              <a:t>=&gt; Inserts a form feed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 </a:t>
            </a:r>
            <a:r>
              <a:rPr lang="en-US" sz="1700" dirty="0"/>
              <a:t>=&gt; Inserts a single quote character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 </a:t>
            </a:r>
            <a:r>
              <a:rPr lang="en-US" sz="1700" dirty="0"/>
              <a:t>=&gt; Inserts a double quote character in the text at this point.</a:t>
            </a:r>
          </a:p>
          <a:p>
            <a:pPr marL="234950" indent="-171450">
              <a:lnSpc>
                <a:spcPct val="150000"/>
              </a:lnSpc>
              <a:buClr>
                <a:schemeClr val="dk1"/>
              </a:buClr>
              <a:buSzPts val="2000"/>
              <a:buFont typeface="Arial" panose="020B0604020202020204" pitchFamily="34" charset="0"/>
              <a:buChar char="•"/>
            </a:pPr>
            <a:r>
              <a:rPr lang="en-US" sz="1700" dirty="0">
                <a:solidFill>
                  <a:srgbClr val="E20814"/>
                </a:solidFill>
              </a:rPr>
              <a:t>\\ </a:t>
            </a:r>
            <a:r>
              <a:rPr lang="en-US" sz="1700" dirty="0"/>
              <a:t>=&gt; Inserts a backslash character in the text at this point.</a:t>
            </a:r>
          </a:p>
        </p:txBody>
      </p:sp>
    </p:spTree>
    <p:extLst>
      <p:ext uri="{BB962C8B-B14F-4D97-AF65-F5344CB8AC3E}">
        <p14:creationId xmlns:p14="http://schemas.microsoft.com/office/powerpoint/2010/main" val="317942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10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10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animEffect transition="in" filter="fade">
                                      <p:cBhvr>
                                        <p:cTn id="37" dur="1000"/>
                                        <p:tgtEl>
                                          <p:spTgt spid="10">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10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 name="Picture 1">
            <a:extLst>
              <a:ext uri="{FF2B5EF4-FFF2-40B4-BE49-F238E27FC236}">
                <a16:creationId xmlns:a16="http://schemas.microsoft.com/office/drawing/2014/main" id="{278F0888-ACC4-44E6-ED30-3A8969F7B3F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2259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422817" y="3136633"/>
            <a:ext cx="134636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Strings</a:t>
            </a:r>
            <a:endParaRPr dirty="0"/>
          </a:p>
        </p:txBody>
      </p:sp>
    </p:spTree>
    <p:extLst>
      <p:ext uri="{BB962C8B-B14F-4D97-AF65-F5344CB8AC3E}">
        <p14:creationId xmlns:p14="http://schemas.microsoft.com/office/powerpoint/2010/main" val="332730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897da35c97_0_23"/>
          <p:cNvSpPr/>
          <p:nvPr/>
        </p:nvSpPr>
        <p:spPr>
          <a:xfrm>
            <a:off x="978339" y="5230924"/>
            <a:ext cx="10041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4000" b="1">
              <a:solidFill>
                <a:schemeClr val="dk1"/>
              </a:solidFill>
              <a:latin typeface="Calibri"/>
              <a:ea typeface="Calibri"/>
              <a:cs typeface="Calibri"/>
              <a:sym typeface="Calibri"/>
            </a:endParaRPr>
          </a:p>
        </p:txBody>
      </p:sp>
      <p:sp>
        <p:nvSpPr>
          <p:cNvPr id="127" name="Google Shape;127;g1897da35c97_0_23"/>
          <p:cNvSpPr txBox="1"/>
          <p:nvPr/>
        </p:nvSpPr>
        <p:spPr>
          <a:xfrm>
            <a:off x="4741492" y="3075077"/>
            <a:ext cx="270901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4000" b="1" dirty="0">
                <a:solidFill>
                  <a:srgbClr val="E10816"/>
                </a:solidFill>
                <a:latin typeface="Calibri"/>
                <a:ea typeface="Calibri"/>
                <a:cs typeface="Calibri"/>
                <a:sym typeface="Calibri"/>
              </a:rPr>
              <a:t>STAJ VE YTE</a:t>
            </a:r>
            <a:endParaRPr sz="4000" b="1" dirty="0">
              <a:solidFill>
                <a:srgbClr val="E10816"/>
              </a:solidFill>
              <a:latin typeface="Calibri"/>
              <a:ea typeface="Calibri"/>
              <a:cs typeface="Calibri"/>
              <a:sym typeface="Calibri"/>
            </a:endParaRPr>
          </a:p>
        </p:txBody>
      </p:sp>
    </p:spTree>
    <p:extLst>
      <p:ext uri="{BB962C8B-B14F-4D97-AF65-F5344CB8AC3E}">
        <p14:creationId xmlns:p14="http://schemas.microsoft.com/office/powerpoint/2010/main" val="87739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Strings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Sequence of characters.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String</a:t>
            </a:r>
            <a:r>
              <a:rPr lang="en-US" sz="2000" dirty="0"/>
              <a:t> </a:t>
            </a:r>
            <a:r>
              <a:rPr lang="en-US" sz="2000" dirty="0" err="1"/>
              <a:t>myString</a:t>
            </a:r>
            <a:r>
              <a:rPr lang="en-US" sz="2000" dirty="0"/>
              <a:t> = "Hello world!"; </a:t>
            </a:r>
          </a:p>
          <a:p>
            <a:pPr marL="406400" indent="-342900">
              <a:lnSpc>
                <a:spcPct val="150000"/>
              </a:lnSpc>
              <a:buClr>
                <a:schemeClr val="dk1"/>
              </a:buClr>
              <a:buSzPts val="2000"/>
              <a:buFont typeface="Wingdings" panose="05000000000000000000" pitchFamily="2" charset="2"/>
              <a:buChar char="v"/>
            </a:pPr>
            <a:r>
              <a:rPr lang="en-US" sz="2000" dirty="0" err="1"/>
              <a:t>myString</a:t>
            </a:r>
            <a:r>
              <a:rPr lang="en-US" sz="2000" dirty="0" err="1">
                <a:solidFill>
                  <a:schemeClr val="tx1"/>
                </a:solidFill>
              </a:rPr>
              <a:t>.</a:t>
            </a:r>
            <a:r>
              <a:rPr lang="en-US" sz="2000" dirty="0" err="1">
                <a:solidFill>
                  <a:srgbClr val="E20814"/>
                </a:solidFill>
              </a:rPr>
              <a:t>length</a:t>
            </a:r>
            <a:r>
              <a:rPr lang="en-US" sz="2000" dirty="0">
                <a:solidFill>
                  <a:srgbClr val="E20814"/>
                </a:solidFill>
              </a:rPr>
              <a:t>() </a:t>
            </a:r>
            <a:r>
              <a:rPr lang="en-US" sz="2000" dirty="0">
                <a:solidFill>
                  <a:schemeClr val="bg1">
                    <a:lumMod val="50000"/>
                  </a:schemeClr>
                </a:solidFill>
              </a:rPr>
              <a:t>(12)</a:t>
            </a:r>
          </a:p>
          <a:p>
            <a:pPr marL="406400" indent="-342900">
              <a:lnSpc>
                <a:spcPct val="150000"/>
              </a:lnSpc>
              <a:buClr>
                <a:schemeClr val="dk1"/>
              </a:buClr>
              <a:buSzPts val="2000"/>
              <a:buFont typeface="Wingdings" panose="05000000000000000000" pitchFamily="2" charset="2"/>
              <a:buChar char="v"/>
            </a:pPr>
            <a:r>
              <a:rPr lang="en-US" sz="2000" dirty="0" err="1"/>
              <a:t>myString.</a:t>
            </a:r>
            <a:r>
              <a:rPr lang="en-US" sz="2000" dirty="0" err="1">
                <a:solidFill>
                  <a:srgbClr val="E20814"/>
                </a:solidFill>
              </a:rPr>
              <a:t>concat</a:t>
            </a:r>
            <a:r>
              <a:rPr lang="en-US" sz="2000" dirty="0">
                <a:solidFill>
                  <a:srgbClr val="E20814"/>
                </a:solidFill>
              </a:rPr>
              <a:t>(</a:t>
            </a:r>
            <a:r>
              <a:rPr lang="en-US" sz="2000" dirty="0">
                <a:solidFill>
                  <a:schemeClr val="tx1"/>
                </a:solidFill>
              </a:rPr>
              <a:t>“</a:t>
            </a:r>
            <a:r>
              <a:rPr lang="en-US" sz="2000" dirty="0">
                <a:solidFill>
                  <a:srgbClr val="E20814"/>
                </a:solidFill>
              </a:rPr>
              <a:t> </a:t>
            </a:r>
            <a:r>
              <a:rPr lang="en-US" sz="2000" dirty="0"/>
              <a:t>I am Mehmet.”</a:t>
            </a:r>
            <a:r>
              <a:rPr lang="en-US" sz="2000" dirty="0">
                <a:solidFill>
                  <a:srgbClr val="E20814"/>
                </a:solidFill>
              </a:rPr>
              <a:t>)</a:t>
            </a:r>
            <a:r>
              <a:rPr lang="en-US" sz="2000" dirty="0"/>
              <a:t> </a:t>
            </a:r>
            <a:r>
              <a:rPr lang="en-US" sz="2000" dirty="0">
                <a:solidFill>
                  <a:schemeClr val="bg1">
                    <a:lumMod val="50000"/>
                  </a:schemeClr>
                </a:solidFill>
              </a:rPr>
              <a:t>(Hello world! I am Mehmet.)</a:t>
            </a: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myString</a:t>
            </a:r>
            <a:r>
              <a:rPr lang="en-US" sz="2000" dirty="0">
                <a:solidFill>
                  <a:schemeClr val="tx1"/>
                </a:solidFill>
              </a:rPr>
              <a:t> </a:t>
            </a:r>
            <a:r>
              <a:rPr lang="en-US" sz="2000" dirty="0">
                <a:solidFill>
                  <a:srgbClr val="E20814"/>
                </a:solidFill>
              </a:rPr>
              <a:t>+</a:t>
            </a:r>
            <a:r>
              <a:rPr lang="en-US" sz="2000" dirty="0">
                <a:solidFill>
                  <a:schemeClr val="tx1"/>
                </a:solidFill>
              </a:rPr>
              <a:t> “</a:t>
            </a:r>
            <a:r>
              <a:rPr lang="en-US" sz="2000" dirty="0">
                <a:solidFill>
                  <a:srgbClr val="E20814"/>
                </a:solidFill>
              </a:rPr>
              <a:t> </a:t>
            </a:r>
            <a:r>
              <a:rPr lang="en-US" sz="2000" dirty="0"/>
              <a:t>I am Mehmet.”</a:t>
            </a:r>
            <a:r>
              <a:rPr lang="en-US" sz="2000" dirty="0">
                <a:solidFill>
                  <a:srgbClr val="E20814"/>
                </a:solidFill>
              </a:rPr>
              <a:t> </a:t>
            </a:r>
            <a:r>
              <a:rPr lang="en-US" sz="2000" dirty="0">
                <a:solidFill>
                  <a:schemeClr val="bg1">
                    <a:lumMod val="50000"/>
                  </a:schemeClr>
                </a:solidFill>
              </a:rPr>
              <a:t>(Hello world! I am Mehmet.)</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endParaRPr lang="en-US" sz="2000" dirty="0">
              <a:solidFill>
                <a:schemeClr val="bg1">
                  <a:lumMod val="50000"/>
                </a:schemeClr>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60930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293DCCE5-A4FF-D824-C92D-A5651F678F28}"/>
              </a:ext>
            </a:extLst>
          </p:cNvPr>
          <p:cNvPicPr>
            <a:picLocks noChangeAspect="1"/>
          </p:cNvPicPr>
          <p:nvPr/>
        </p:nvPicPr>
        <p:blipFill>
          <a:blip r:embed="rId3"/>
          <a:stretch>
            <a:fillRect/>
          </a:stretch>
        </p:blipFill>
        <p:spPr>
          <a:xfrm>
            <a:off x="-1" y="0"/>
            <a:ext cx="12201843" cy="6858000"/>
          </a:xfrm>
          <a:prstGeom prst="rect">
            <a:avLst/>
          </a:prstGeom>
        </p:spPr>
      </p:pic>
    </p:spTree>
    <p:extLst>
      <p:ext uri="{BB962C8B-B14F-4D97-AF65-F5344CB8AC3E}">
        <p14:creationId xmlns:p14="http://schemas.microsoft.com/office/powerpoint/2010/main" val="99441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4" name="Picture 3">
            <a:extLst>
              <a:ext uri="{FF2B5EF4-FFF2-40B4-BE49-F238E27FC236}">
                <a16:creationId xmlns:a16="http://schemas.microsoft.com/office/drawing/2014/main" id="{4348FF89-CC19-99BB-7F0A-55B4E588C6F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9827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- 2</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6" y="2211815"/>
            <a:ext cx="9273309" cy="3208530"/>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random number 50 &lt; x &lt; 60</a:t>
            </a:r>
          </a:p>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double -&gt; long -&gt; int -&gt; </a:t>
            </a:r>
          </a:p>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short -&gt; float -&gt; char</a:t>
            </a:r>
          </a:p>
          <a:p>
            <a:pPr marL="406400" indent="-342900">
              <a:lnSpc>
                <a:spcPct val="150000"/>
              </a:lnSpc>
              <a:buClr>
                <a:schemeClr val="dk1"/>
              </a:buClr>
              <a:buSzPts val="2000"/>
              <a:buFont typeface="Wingdings" panose="05000000000000000000" pitchFamily="2" charset="2"/>
              <a:buChar char="v"/>
            </a:pPr>
            <a:r>
              <a:rPr lang="en-US" sz="1500" dirty="0" err="1">
                <a:solidFill>
                  <a:schemeClr val="tx1"/>
                </a:solidFill>
              </a:rPr>
              <a:t>System.out.println</a:t>
            </a:r>
            <a:r>
              <a:rPr lang="en-US" sz="15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Full primitive type</a:t>
            </a:r>
          </a:p>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Wrapper Methods</a:t>
            </a:r>
          </a:p>
          <a:p>
            <a:pPr marL="406400" indent="-342900">
              <a:lnSpc>
                <a:spcPct val="150000"/>
              </a:lnSpc>
              <a:buClr>
                <a:schemeClr val="dk1"/>
              </a:buClr>
              <a:buSzPts val="2000"/>
              <a:buFont typeface="Wingdings" panose="05000000000000000000" pitchFamily="2" charset="2"/>
              <a:buChar char="v"/>
            </a:pPr>
            <a:r>
              <a:rPr lang="en-US" sz="1500" dirty="0">
                <a:solidFill>
                  <a:schemeClr val="tx1"/>
                </a:solidFill>
              </a:rPr>
              <a:t>Only (char) type casting</a:t>
            </a:r>
          </a:p>
          <a:p>
            <a:pPr marL="406400" indent="-342900">
              <a:lnSpc>
                <a:spcPct val="150000"/>
              </a:lnSpc>
              <a:buClr>
                <a:schemeClr val="dk1"/>
              </a:buClr>
              <a:buSzPts val="2000"/>
              <a:buFont typeface="Wingdings" panose="05000000000000000000" pitchFamily="2" charset="2"/>
              <a:buChar char="v"/>
            </a:pPr>
            <a:r>
              <a:rPr lang="en-US" sz="1500" dirty="0" err="1">
                <a:solidFill>
                  <a:schemeClr val="tx1"/>
                </a:solidFill>
              </a:rPr>
              <a:t>Math.random</a:t>
            </a:r>
            <a:r>
              <a:rPr lang="en-US" sz="1500" dirty="0">
                <a:solidFill>
                  <a:schemeClr val="tx1"/>
                </a:solidFill>
              </a:rPr>
              <a:t>, </a:t>
            </a:r>
            <a:r>
              <a:rPr lang="en-US" sz="1500" dirty="0" err="1">
                <a:solidFill>
                  <a:schemeClr val="tx1"/>
                </a:solidFill>
              </a:rPr>
              <a:t>Math.round</a:t>
            </a:r>
            <a:endParaRPr lang="en-US" sz="1500" dirty="0">
              <a:solidFill>
                <a:schemeClr val="tx1"/>
              </a:solidFill>
            </a:endParaRPr>
          </a:p>
          <a:p>
            <a:pPr marL="406400" indent="-342900">
              <a:lnSpc>
                <a:spcPct val="150000"/>
              </a:lnSpc>
              <a:buClr>
                <a:schemeClr val="dk1"/>
              </a:buClr>
              <a:buSzPts val="2000"/>
              <a:buFont typeface="Wingdings" panose="05000000000000000000" pitchFamily="2" charset="2"/>
              <a:buChar char="v"/>
            </a:pPr>
            <a:endParaRPr lang="en-US" sz="1500" dirty="0">
              <a:solidFill>
                <a:schemeClr val="bg1">
                  <a:lumMod val="65000"/>
                </a:schemeClr>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pic>
        <p:nvPicPr>
          <p:cNvPr id="9" name="Picture 8">
            <a:extLst>
              <a:ext uri="{FF2B5EF4-FFF2-40B4-BE49-F238E27FC236}">
                <a16:creationId xmlns:a16="http://schemas.microsoft.com/office/drawing/2014/main" id="{9E3A458E-31F9-96A6-D854-911073174E32}"/>
              </a:ext>
            </a:extLst>
          </p:cNvPr>
          <p:cNvPicPr>
            <a:picLocks noChangeAspect="1"/>
          </p:cNvPicPr>
          <p:nvPr/>
        </p:nvPicPr>
        <p:blipFill>
          <a:blip r:embed="rId4"/>
          <a:stretch>
            <a:fillRect/>
          </a:stretch>
        </p:blipFill>
        <p:spPr>
          <a:xfrm>
            <a:off x="4371673" y="2368673"/>
            <a:ext cx="3190034" cy="2620736"/>
          </a:xfrm>
          <a:prstGeom prst="rect">
            <a:avLst/>
          </a:prstGeom>
        </p:spPr>
      </p:pic>
    </p:spTree>
    <p:extLst>
      <p:ext uri="{BB962C8B-B14F-4D97-AF65-F5344CB8AC3E}">
        <p14:creationId xmlns:p14="http://schemas.microsoft.com/office/powerpoint/2010/main" val="129512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5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5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5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5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500"/>
                                        <p:tgtEl>
                                          <p:spTgt spid="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xEl>
                                              <p:pRg st="7" end="7"/>
                                            </p:txEl>
                                          </p:spTgt>
                                        </p:tgtEl>
                                        <p:attrNameLst>
                                          <p:attrName>style.visibility</p:attrName>
                                        </p:attrNameLst>
                                      </p:cBhvr>
                                      <p:to>
                                        <p:strVal val="visible"/>
                                      </p:to>
                                    </p:set>
                                    <p:animEffect transition="in" filter="fade">
                                      <p:cBhvr>
                                        <p:cTn id="42" dur="500"/>
                                        <p:tgtEl>
                                          <p:spTgt spid="3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- 2</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6" y="2211815"/>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Full wrapper class type</a:t>
            </a: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spTree>
    <p:extLst>
      <p:ext uri="{BB962C8B-B14F-4D97-AF65-F5344CB8AC3E}">
        <p14:creationId xmlns:p14="http://schemas.microsoft.com/office/powerpoint/2010/main" val="31329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422817" y="3136633"/>
            <a:ext cx="134636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Arrays</a:t>
            </a:r>
            <a:endParaRPr dirty="0"/>
          </a:p>
        </p:txBody>
      </p:sp>
    </p:spTree>
    <p:extLst>
      <p:ext uri="{BB962C8B-B14F-4D97-AF65-F5344CB8AC3E}">
        <p14:creationId xmlns:p14="http://schemas.microsoft.com/office/powerpoint/2010/main" val="20679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Arrays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25314"/>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Same type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Fixed-size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Sequential</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A data structure</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12606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Arrays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dataType</a:t>
            </a:r>
            <a:r>
              <a:rPr lang="en-US" sz="2000" dirty="0">
                <a:solidFill>
                  <a:srgbClr val="E20814"/>
                </a:solidFill>
              </a:rPr>
              <a:t>[]</a:t>
            </a:r>
            <a:r>
              <a:rPr lang="en-US" sz="2000" dirty="0">
                <a:solidFill>
                  <a:schemeClr val="tx1"/>
                </a:solidFill>
              </a:rPr>
              <a:t> </a:t>
            </a:r>
            <a:r>
              <a:rPr lang="en-US" sz="2000" dirty="0" err="1">
                <a:solidFill>
                  <a:schemeClr val="tx1"/>
                </a:solidFill>
              </a:rPr>
              <a:t>arrayRefVar</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t>double</a:t>
            </a:r>
            <a:r>
              <a:rPr lang="en-US" sz="2000" dirty="0">
                <a:solidFill>
                  <a:srgbClr val="E20814"/>
                </a:solidFill>
              </a:rPr>
              <a:t>[] </a:t>
            </a:r>
            <a:r>
              <a:rPr lang="en-US" sz="2000" dirty="0" err="1"/>
              <a:t>myList</a:t>
            </a:r>
            <a:r>
              <a:rPr lang="en-US" sz="2000" dirty="0"/>
              <a:t>;</a:t>
            </a:r>
          </a:p>
          <a:p>
            <a:pPr marL="406400" indent="-342900">
              <a:lnSpc>
                <a:spcPct val="150000"/>
              </a:lnSpc>
              <a:buClr>
                <a:schemeClr val="dk1"/>
              </a:buClr>
              <a:buSzPts val="2000"/>
              <a:buFont typeface="Wingdings" panose="05000000000000000000" pitchFamily="2" charset="2"/>
              <a:buChar char="v"/>
            </a:pPr>
            <a:r>
              <a:rPr lang="en-US" sz="2000" dirty="0"/>
              <a:t>double </a:t>
            </a:r>
            <a:r>
              <a:rPr lang="en-US" sz="2000" dirty="0" err="1"/>
              <a:t>myList</a:t>
            </a:r>
            <a:r>
              <a:rPr lang="en-US" sz="2000" dirty="0">
                <a:solidFill>
                  <a:srgbClr val="E20814"/>
                </a:solidFill>
              </a:rPr>
              <a:t>[]</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t>double[] </a:t>
            </a:r>
            <a:r>
              <a:rPr lang="en-US" sz="2000" dirty="0" err="1"/>
              <a:t>myList</a:t>
            </a:r>
            <a:r>
              <a:rPr lang="en-US" sz="2000" dirty="0"/>
              <a:t> = new double[10];</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t>dataType</a:t>
            </a:r>
            <a:r>
              <a:rPr lang="en-US" sz="2000" dirty="0">
                <a:solidFill>
                  <a:srgbClr val="E20814"/>
                </a:solidFill>
              </a:rPr>
              <a:t>[]</a:t>
            </a:r>
            <a:r>
              <a:rPr lang="en-US" sz="2000" dirty="0"/>
              <a:t> </a:t>
            </a:r>
            <a:r>
              <a:rPr lang="en-US" sz="2000" dirty="0" err="1"/>
              <a:t>arrayRefVar</a:t>
            </a:r>
            <a:r>
              <a:rPr lang="en-US" sz="2000" dirty="0"/>
              <a:t> = </a:t>
            </a:r>
            <a:r>
              <a:rPr lang="en-US" sz="2000" dirty="0">
                <a:solidFill>
                  <a:srgbClr val="E20814"/>
                </a:solidFill>
              </a:rPr>
              <a:t>{</a:t>
            </a:r>
            <a:r>
              <a:rPr lang="en-US" sz="2000" dirty="0"/>
              <a:t>value0, value1, ..., </a:t>
            </a:r>
            <a:r>
              <a:rPr lang="en-US" sz="2000" dirty="0" err="1"/>
              <a:t>valuek</a:t>
            </a:r>
            <a:r>
              <a:rPr lang="en-US" sz="2000" dirty="0">
                <a:solidFill>
                  <a:srgbClr val="E20814"/>
                </a:solidFill>
              </a:rPr>
              <a:t>}</a:t>
            </a:r>
            <a:r>
              <a:rPr lang="en-US" sz="2000" dirty="0"/>
              <a:t>;</a:t>
            </a:r>
          </a:p>
          <a:p>
            <a:pPr marL="406400" indent="-342900">
              <a:lnSpc>
                <a:spcPct val="150000"/>
              </a:lnSpc>
              <a:buClr>
                <a:schemeClr val="dk1"/>
              </a:buClr>
              <a:buSzPts val="2000"/>
              <a:buFont typeface="Wingdings" panose="05000000000000000000" pitchFamily="2" charset="2"/>
              <a:buChar char="v"/>
            </a:pPr>
            <a:r>
              <a:rPr lang="en-US" sz="2000" dirty="0"/>
              <a:t>index </a:t>
            </a:r>
            <a:r>
              <a:rPr lang="en-US" sz="2000" dirty="0">
                <a:solidFill>
                  <a:schemeClr val="bg1">
                    <a:lumMod val="50000"/>
                  </a:schemeClr>
                </a:solidFill>
              </a:rPr>
              <a:t>(</a:t>
            </a:r>
            <a:r>
              <a:rPr lang="en-US" sz="2000" dirty="0" err="1">
                <a:solidFill>
                  <a:schemeClr val="bg1">
                    <a:lumMod val="50000"/>
                  </a:schemeClr>
                </a:solidFill>
              </a:rPr>
              <a:t>arrayRefVar.length</a:t>
            </a:r>
            <a:r>
              <a:rPr lang="en-US" sz="2000" dirty="0">
                <a:solidFill>
                  <a:schemeClr val="bg1">
                    <a:lumMod val="50000"/>
                  </a:schemeClr>
                </a:solidFill>
              </a:rPr>
              <a:t> - 1)</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9293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Arrays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E5874B63-A6FA-F34F-067C-1574B82B8F45}"/>
              </a:ext>
            </a:extLst>
          </p:cNvPr>
          <p:cNvPicPr>
            <a:picLocks noChangeAspect="1"/>
          </p:cNvPicPr>
          <p:nvPr/>
        </p:nvPicPr>
        <p:blipFill>
          <a:blip r:embed="rId3"/>
          <a:stretch>
            <a:fillRect/>
          </a:stretch>
        </p:blipFill>
        <p:spPr>
          <a:xfrm>
            <a:off x="2236902" y="1982688"/>
            <a:ext cx="7718196" cy="4168286"/>
          </a:xfrm>
          <a:prstGeom prst="rect">
            <a:avLst/>
          </a:prstGeom>
        </p:spPr>
      </p:pic>
    </p:spTree>
    <p:extLst>
      <p:ext uri="{BB962C8B-B14F-4D97-AF65-F5344CB8AC3E}">
        <p14:creationId xmlns:p14="http://schemas.microsoft.com/office/powerpoint/2010/main" val="32078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5" name="Picture 4">
            <a:extLst>
              <a:ext uri="{FF2B5EF4-FFF2-40B4-BE49-F238E27FC236}">
                <a16:creationId xmlns:a16="http://schemas.microsoft.com/office/drawing/2014/main" id="{86DA89CB-E7B1-F15E-0948-E1B2E079C9E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4770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Naçizane</a:t>
            </a:r>
            <a:endParaRPr dirty="0">
              <a:solidFill>
                <a:srgbClr val="E20814"/>
              </a:solidFill>
            </a:endParaRPr>
          </a:p>
        </p:txBody>
      </p:sp>
      <p:sp>
        <p:nvSpPr>
          <p:cNvPr id="33" name="Google Shape;141;g1897da35c97_0_43"/>
          <p:cNvSpPr txBox="1"/>
          <p:nvPr/>
        </p:nvSpPr>
        <p:spPr>
          <a:xfrm>
            <a:off x="1330037" y="2222701"/>
            <a:ext cx="9273309" cy="5170606"/>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Tebrikler</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Dinleyin</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Yazın</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İlişkiler kurun</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Çabalayın</a:t>
            </a:r>
          </a:p>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Projeye önem verin</a:t>
            </a:r>
          </a:p>
          <a:p>
            <a:pPr marL="406400" lvl="0" indent="-342900">
              <a:lnSpc>
                <a:spcPct val="150000"/>
              </a:lnSpc>
              <a:buClr>
                <a:schemeClr val="dk1"/>
              </a:buClr>
              <a:buSzPts val="2000"/>
              <a:buFont typeface="Wingdings" panose="05000000000000000000" pitchFamily="2" charset="2"/>
              <a:buChar char="v"/>
            </a:pPr>
            <a:r>
              <a:rPr lang="tr-TR" sz="2000" dirty="0">
                <a:solidFill>
                  <a:srgbClr val="E20814"/>
                </a:solidFill>
                <a:latin typeface="Calibri"/>
                <a:ea typeface="Calibri"/>
                <a:cs typeface="Calibri"/>
                <a:sym typeface="Calibri"/>
              </a:rPr>
              <a:t>Bizimle kariyerinize devam edin…</a:t>
            </a: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863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022446" y="3136633"/>
            <a:ext cx="2147109"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Date</a:t>
            </a:r>
            <a:r>
              <a:rPr lang="tr-TR" sz="3200" b="1" dirty="0">
                <a:solidFill>
                  <a:srgbClr val="E20814"/>
                </a:solidFill>
                <a:latin typeface="Calibri"/>
                <a:cs typeface="Calibri"/>
                <a:sym typeface="Calibri"/>
              </a:rPr>
              <a:t> - Time</a:t>
            </a:r>
            <a:endParaRPr dirty="0"/>
          </a:p>
        </p:txBody>
      </p:sp>
    </p:spTree>
    <p:extLst>
      <p:ext uri="{BB962C8B-B14F-4D97-AF65-F5344CB8AC3E}">
        <p14:creationId xmlns:p14="http://schemas.microsoft.com/office/powerpoint/2010/main" val="321292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Date - Time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java.util</a:t>
            </a:r>
            <a:r>
              <a:rPr lang="en-US" sz="2000" dirty="0">
                <a:solidFill>
                  <a:schemeClr val="tx1"/>
                </a:solidFill>
              </a:rPr>
              <a:t> package</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Date</a:t>
            </a:r>
            <a:r>
              <a:rPr lang="en-US" sz="2000" dirty="0">
                <a:solidFill>
                  <a:schemeClr val="tx1"/>
                </a:solidFill>
              </a:rPr>
              <a:t> date = new </a:t>
            </a:r>
            <a:r>
              <a:rPr lang="en-US" sz="2000" dirty="0">
                <a:solidFill>
                  <a:srgbClr val="E20814"/>
                </a:solidFill>
              </a:rPr>
              <a:t>Date()</a:t>
            </a:r>
            <a:r>
              <a:rPr lang="en-US" sz="2000" dirty="0">
                <a:solidFill>
                  <a:schemeClr val="tx1"/>
                </a:solidFill>
              </a:rPr>
              <a:t>; </a:t>
            </a:r>
            <a:r>
              <a:rPr lang="en-US" sz="2000" dirty="0">
                <a:solidFill>
                  <a:schemeClr val="bg1">
                    <a:lumMod val="50000"/>
                  </a:schemeClr>
                </a:solidFill>
              </a:rPr>
              <a:t>(now) (deprecated)</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LocalDate</a:t>
            </a:r>
            <a:r>
              <a:rPr lang="en-US" sz="2000" dirty="0">
                <a:solidFill>
                  <a:srgbClr val="E20814"/>
                </a:solidFill>
              </a:rPr>
              <a:t> </a:t>
            </a:r>
            <a:r>
              <a:rPr lang="en-US" sz="2000" dirty="0">
                <a:solidFill>
                  <a:schemeClr val="tx1"/>
                </a:solidFill>
              </a:rPr>
              <a:t>+</a:t>
            </a:r>
            <a:r>
              <a:rPr lang="en-US" sz="2000" dirty="0">
                <a:solidFill>
                  <a:srgbClr val="E20814"/>
                </a:solidFill>
              </a:rPr>
              <a:t> </a:t>
            </a:r>
            <a:r>
              <a:rPr lang="en-US" sz="2000" dirty="0" err="1">
                <a:solidFill>
                  <a:srgbClr val="E20814"/>
                </a:solidFill>
              </a:rPr>
              <a:t>LocalTime</a:t>
            </a:r>
            <a:r>
              <a:rPr lang="en-US" sz="2000" dirty="0">
                <a:solidFill>
                  <a:srgbClr val="E20814"/>
                </a:solidFill>
              </a:rPr>
              <a:t> </a:t>
            </a:r>
            <a:r>
              <a:rPr lang="en-US" sz="2000" dirty="0">
                <a:solidFill>
                  <a:schemeClr val="tx1"/>
                </a:solidFill>
              </a:rPr>
              <a:t>=</a:t>
            </a:r>
            <a:r>
              <a:rPr lang="en-US" sz="2000" dirty="0">
                <a:solidFill>
                  <a:srgbClr val="E20814"/>
                </a:solidFill>
              </a:rPr>
              <a:t> </a:t>
            </a:r>
            <a:r>
              <a:rPr lang="en-US" sz="2000" dirty="0" err="1">
                <a:solidFill>
                  <a:srgbClr val="E20814"/>
                </a:solidFill>
              </a:rPr>
              <a:t>LocalDateTime</a:t>
            </a:r>
            <a:endParaRPr lang="en-US" sz="2000" dirty="0">
              <a:solidFill>
                <a:srgbClr val="E20814"/>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DateTimeFormatter</a:t>
            </a:r>
            <a:endParaRPr lang="en-US" sz="2000" dirty="0">
              <a:solidFill>
                <a:srgbClr val="E20814"/>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3" name="Picture 2">
            <a:extLst>
              <a:ext uri="{FF2B5EF4-FFF2-40B4-BE49-F238E27FC236}">
                <a16:creationId xmlns:a16="http://schemas.microsoft.com/office/drawing/2014/main" id="{F6989066-F044-3481-2E05-82CF91C96DED}"/>
              </a:ext>
            </a:extLst>
          </p:cNvPr>
          <p:cNvPicPr>
            <a:picLocks noChangeAspect="1"/>
          </p:cNvPicPr>
          <p:nvPr/>
        </p:nvPicPr>
        <p:blipFill>
          <a:blip r:embed="rId3"/>
          <a:stretch>
            <a:fillRect/>
          </a:stretch>
        </p:blipFill>
        <p:spPr>
          <a:xfrm>
            <a:off x="1535578" y="4259996"/>
            <a:ext cx="7312283" cy="1280192"/>
          </a:xfrm>
          <a:prstGeom prst="rect">
            <a:avLst/>
          </a:prstGeom>
        </p:spPr>
      </p:pic>
    </p:spTree>
    <p:extLst>
      <p:ext uri="{BB962C8B-B14F-4D97-AF65-F5344CB8AC3E}">
        <p14:creationId xmlns:p14="http://schemas.microsoft.com/office/powerpoint/2010/main" val="3671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4" name="Picture 3">
            <a:extLst>
              <a:ext uri="{FF2B5EF4-FFF2-40B4-BE49-F238E27FC236}">
                <a16:creationId xmlns:a16="http://schemas.microsoft.com/office/drawing/2014/main" id="{DD416935-6088-039F-70F5-3E8E33D0D1B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44070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- 3</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6" y="2211815"/>
            <a:ext cx="6824260"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endParaRPr lang="en-US" sz="16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Kullanıcıdan</a:t>
            </a:r>
            <a:r>
              <a:rPr lang="en-US" sz="1600" dirty="0">
                <a:solidFill>
                  <a:schemeClr val="tx1"/>
                </a:solidFill>
              </a:rPr>
              <a:t> </a:t>
            </a:r>
            <a:r>
              <a:rPr lang="en-US" sz="1600" dirty="0" err="1">
                <a:solidFill>
                  <a:schemeClr val="tx1"/>
                </a:solidFill>
              </a:rPr>
              <a:t>doğum</a:t>
            </a:r>
            <a:r>
              <a:rPr lang="en-US" sz="1600" dirty="0">
                <a:solidFill>
                  <a:schemeClr val="tx1"/>
                </a:solidFill>
              </a:rPr>
              <a:t> </a:t>
            </a:r>
            <a:r>
              <a:rPr lang="en-US" sz="1600" dirty="0" err="1">
                <a:solidFill>
                  <a:schemeClr val="tx1"/>
                </a:solidFill>
              </a:rPr>
              <a:t>gününü</a:t>
            </a:r>
            <a:r>
              <a:rPr lang="en-US" sz="1600" dirty="0">
                <a:solidFill>
                  <a:schemeClr val="tx1"/>
                </a:solidFill>
              </a:rPr>
              <a:t> </a:t>
            </a:r>
            <a:r>
              <a:rPr lang="en-US" sz="1600" dirty="0" err="1">
                <a:solidFill>
                  <a:schemeClr val="tx1"/>
                </a:solidFill>
              </a:rPr>
              <a:t>alın</a:t>
            </a:r>
            <a:r>
              <a:rPr lang="en-US" sz="1600" dirty="0">
                <a:solidFill>
                  <a:schemeClr val="tx1"/>
                </a:solidFill>
              </a:rPr>
              <a:t> (</a:t>
            </a:r>
            <a:r>
              <a:rPr lang="en-US" sz="1600" dirty="0" err="1">
                <a:solidFill>
                  <a:schemeClr val="tx1"/>
                </a:solidFill>
              </a:rPr>
              <a:t>LocalDateTime</a:t>
            </a:r>
            <a:r>
              <a:rPr lang="en-US" sz="16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Sistem</a:t>
            </a:r>
            <a:r>
              <a:rPr lang="en-US" sz="1600" dirty="0">
                <a:solidFill>
                  <a:schemeClr val="tx1"/>
                </a:solidFill>
              </a:rPr>
              <a:t> </a:t>
            </a:r>
            <a:r>
              <a:rPr lang="en-US" sz="1600" dirty="0" err="1">
                <a:solidFill>
                  <a:schemeClr val="tx1"/>
                </a:solidFill>
              </a:rPr>
              <a:t>tarihi</a:t>
            </a:r>
            <a:r>
              <a:rPr lang="en-US" sz="1600" dirty="0">
                <a:solidFill>
                  <a:schemeClr val="tx1"/>
                </a:solidFill>
              </a:rPr>
              <a:t> </a:t>
            </a:r>
            <a:r>
              <a:rPr lang="en-US" sz="1600" dirty="0" err="1">
                <a:solidFill>
                  <a:schemeClr val="tx1"/>
                </a:solidFill>
              </a:rPr>
              <a:t>ile</a:t>
            </a:r>
            <a:r>
              <a:rPr lang="en-US" sz="1600" dirty="0">
                <a:solidFill>
                  <a:schemeClr val="tx1"/>
                </a:solidFill>
              </a:rPr>
              <a:t> </a:t>
            </a:r>
            <a:r>
              <a:rPr lang="en-US" sz="1600" dirty="0" err="1">
                <a:solidFill>
                  <a:schemeClr val="tx1"/>
                </a:solidFill>
              </a:rPr>
              <a:t>karşılaştırın</a:t>
            </a:r>
            <a:r>
              <a:rPr lang="en-US" sz="1600" dirty="0">
                <a:solidFill>
                  <a:schemeClr val="tx1"/>
                </a:solidFill>
              </a:rPr>
              <a:t> </a:t>
            </a: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Doğum</a:t>
            </a:r>
            <a:r>
              <a:rPr lang="en-US" sz="1600" dirty="0">
                <a:solidFill>
                  <a:schemeClr val="tx1"/>
                </a:solidFill>
              </a:rPr>
              <a:t> </a:t>
            </a:r>
            <a:r>
              <a:rPr lang="en-US" sz="1600" dirty="0" err="1">
                <a:solidFill>
                  <a:schemeClr val="tx1"/>
                </a:solidFill>
              </a:rPr>
              <a:t>günü</a:t>
            </a:r>
            <a:r>
              <a:rPr lang="en-US" sz="1600" dirty="0">
                <a:solidFill>
                  <a:schemeClr val="tx1"/>
                </a:solidFill>
              </a:rPr>
              <a:t> </a:t>
            </a:r>
            <a:r>
              <a:rPr lang="en-US" sz="1600" dirty="0" err="1">
                <a:solidFill>
                  <a:schemeClr val="tx1"/>
                </a:solidFill>
              </a:rPr>
              <a:t>bugünse</a:t>
            </a:r>
            <a:r>
              <a:rPr lang="en-US" sz="1600" dirty="0">
                <a:solidFill>
                  <a:schemeClr val="tx1"/>
                </a:solidFill>
              </a:rPr>
              <a:t> </a:t>
            </a:r>
            <a:r>
              <a:rPr lang="en-US" sz="1600" dirty="0" err="1">
                <a:solidFill>
                  <a:schemeClr val="tx1"/>
                </a:solidFill>
              </a:rPr>
              <a:t>kullanıcıya</a:t>
            </a:r>
            <a:r>
              <a:rPr lang="en-US" sz="1600" dirty="0">
                <a:solidFill>
                  <a:schemeClr val="tx1"/>
                </a:solidFill>
              </a:rPr>
              <a:t> </a:t>
            </a:r>
            <a:r>
              <a:rPr lang="en-US" sz="1600" dirty="0" err="1">
                <a:solidFill>
                  <a:schemeClr val="tx1"/>
                </a:solidFill>
              </a:rPr>
              <a:t>bir</a:t>
            </a:r>
            <a:r>
              <a:rPr lang="en-US" sz="1600" dirty="0">
                <a:solidFill>
                  <a:schemeClr val="tx1"/>
                </a:solidFill>
              </a:rPr>
              <a:t> </a:t>
            </a:r>
            <a:r>
              <a:rPr lang="en-US" sz="1600" dirty="0" err="1">
                <a:solidFill>
                  <a:schemeClr val="tx1"/>
                </a:solidFill>
              </a:rPr>
              <a:t>tebrik</a:t>
            </a:r>
            <a:r>
              <a:rPr lang="en-US" sz="1600" dirty="0">
                <a:solidFill>
                  <a:schemeClr val="tx1"/>
                </a:solidFill>
              </a:rPr>
              <a:t> </a:t>
            </a:r>
            <a:r>
              <a:rPr lang="en-US" sz="1600" dirty="0" err="1">
                <a:solidFill>
                  <a:schemeClr val="tx1"/>
                </a:solidFill>
              </a:rPr>
              <a:t>mesajı</a:t>
            </a:r>
            <a:r>
              <a:rPr lang="en-US" sz="1600" dirty="0">
                <a:solidFill>
                  <a:schemeClr val="tx1"/>
                </a:solidFill>
              </a:rPr>
              <a:t> </a:t>
            </a:r>
            <a:r>
              <a:rPr lang="en-US" sz="1600" dirty="0" err="1">
                <a:solidFill>
                  <a:schemeClr val="tx1"/>
                </a:solidFill>
              </a:rPr>
              <a:t>gösterin</a:t>
            </a:r>
            <a:endParaRPr lang="en-US" sz="16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1600" dirty="0" err="1">
                <a:solidFill>
                  <a:schemeClr val="tx1"/>
                </a:solidFill>
              </a:rPr>
              <a:t>Değilse</a:t>
            </a:r>
            <a:r>
              <a:rPr lang="en-US" sz="1600" dirty="0">
                <a:solidFill>
                  <a:schemeClr val="tx1"/>
                </a:solidFill>
              </a:rPr>
              <a:t> ne </a:t>
            </a:r>
            <a:r>
              <a:rPr lang="en-US" sz="1600" dirty="0" err="1">
                <a:solidFill>
                  <a:schemeClr val="tx1"/>
                </a:solidFill>
              </a:rPr>
              <a:t>kadar</a:t>
            </a:r>
            <a:r>
              <a:rPr lang="en-US" sz="1600" dirty="0">
                <a:solidFill>
                  <a:schemeClr val="tx1"/>
                </a:solidFill>
              </a:rPr>
              <a:t> </a:t>
            </a:r>
            <a:r>
              <a:rPr lang="en-US" sz="1600" dirty="0" err="1">
                <a:solidFill>
                  <a:schemeClr val="tx1"/>
                </a:solidFill>
              </a:rPr>
              <a:t>gün</a:t>
            </a:r>
            <a:r>
              <a:rPr lang="en-US" sz="1600" dirty="0">
                <a:solidFill>
                  <a:schemeClr val="tx1"/>
                </a:solidFill>
              </a:rPr>
              <a:t> </a:t>
            </a:r>
            <a:r>
              <a:rPr lang="en-US" sz="1600" dirty="0" err="1">
                <a:solidFill>
                  <a:schemeClr val="tx1"/>
                </a:solidFill>
              </a:rPr>
              <a:t>veya</a:t>
            </a:r>
            <a:r>
              <a:rPr lang="en-US" sz="1600" dirty="0">
                <a:solidFill>
                  <a:schemeClr val="tx1"/>
                </a:solidFill>
              </a:rPr>
              <a:t> </a:t>
            </a:r>
            <a:r>
              <a:rPr lang="en-US" sz="1600" dirty="0" err="1">
                <a:solidFill>
                  <a:schemeClr val="tx1"/>
                </a:solidFill>
              </a:rPr>
              <a:t>saat</a:t>
            </a:r>
            <a:r>
              <a:rPr lang="en-US" sz="1600" dirty="0">
                <a:solidFill>
                  <a:schemeClr val="tx1"/>
                </a:solidFill>
              </a:rPr>
              <a:t> </a:t>
            </a:r>
            <a:r>
              <a:rPr lang="en-US" sz="1600" dirty="0" err="1">
                <a:solidFill>
                  <a:schemeClr val="tx1"/>
                </a:solidFill>
              </a:rPr>
              <a:t>kaldığını</a:t>
            </a:r>
            <a:r>
              <a:rPr lang="en-US" sz="1600" dirty="0">
                <a:solidFill>
                  <a:schemeClr val="tx1"/>
                </a:solidFill>
              </a:rPr>
              <a:t> </a:t>
            </a:r>
            <a:r>
              <a:rPr lang="en-US" sz="1600" dirty="0" err="1">
                <a:solidFill>
                  <a:schemeClr val="tx1"/>
                </a:solidFill>
              </a:rPr>
              <a:t>bildiren</a:t>
            </a:r>
            <a:r>
              <a:rPr lang="en-US" sz="1600" dirty="0">
                <a:solidFill>
                  <a:schemeClr val="tx1"/>
                </a:solidFill>
              </a:rPr>
              <a:t> </a:t>
            </a:r>
            <a:r>
              <a:rPr lang="en-US" sz="1600" dirty="0" err="1">
                <a:solidFill>
                  <a:schemeClr val="tx1"/>
                </a:solidFill>
              </a:rPr>
              <a:t>bir</a:t>
            </a:r>
            <a:r>
              <a:rPr lang="en-US" sz="1600" dirty="0">
                <a:solidFill>
                  <a:schemeClr val="tx1"/>
                </a:solidFill>
              </a:rPr>
              <a:t> </a:t>
            </a:r>
            <a:r>
              <a:rPr lang="en-US" sz="1600" dirty="0" err="1">
                <a:solidFill>
                  <a:schemeClr val="tx1"/>
                </a:solidFill>
              </a:rPr>
              <a:t>mesaj</a:t>
            </a:r>
            <a:r>
              <a:rPr lang="en-US" sz="1600" dirty="0">
                <a:solidFill>
                  <a:schemeClr val="tx1"/>
                </a:solidFill>
              </a:rPr>
              <a:t> </a:t>
            </a:r>
            <a:r>
              <a:rPr lang="en-US" sz="1600" dirty="0" err="1">
                <a:solidFill>
                  <a:schemeClr val="tx1"/>
                </a:solidFill>
              </a:rPr>
              <a:t>verin</a:t>
            </a:r>
            <a:endParaRPr lang="en-US" sz="16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pic>
        <p:nvPicPr>
          <p:cNvPr id="6" name="Picture 5">
            <a:extLst>
              <a:ext uri="{FF2B5EF4-FFF2-40B4-BE49-F238E27FC236}">
                <a16:creationId xmlns:a16="http://schemas.microsoft.com/office/drawing/2014/main" id="{8233196D-9FC6-6A9C-9E9E-2469BF4F4F81}"/>
              </a:ext>
            </a:extLst>
          </p:cNvPr>
          <p:cNvPicPr>
            <a:picLocks noChangeAspect="1"/>
          </p:cNvPicPr>
          <p:nvPr/>
        </p:nvPicPr>
        <p:blipFill>
          <a:blip r:embed="rId4"/>
          <a:stretch>
            <a:fillRect/>
          </a:stretch>
        </p:blipFill>
        <p:spPr>
          <a:xfrm>
            <a:off x="1542302" y="4178860"/>
            <a:ext cx="6152739" cy="694353"/>
          </a:xfrm>
          <a:prstGeom prst="rect">
            <a:avLst/>
          </a:prstGeom>
        </p:spPr>
      </p:pic>
    </p:spTree>
    <p:extLst>
      <p:ext uri="{BB962C8B-B14F-4D97-AF65-F5344CB8AC3E}">
        <p14:creationId xmlns:p14="http://schemas.microsoft.com/office/powerpoint/2010/main" val="214951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fade">
                                      <p:cBhvr>
                                        <p:cTn id="7" dur="500"/>
                                        <p:tgtEl>
                                          <p:spTgt spid="3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2" end="2"/>
                                            </p:txEl>
                                          </p:spTgt>
                                        </p:tgtEl>
                                        <p:attrNameLst>
                                          <p:attrName>style.visibility</p:attrName>
                                        </p:attrNameLst>
                                      </p:cBhvr>
                                      <p:to>
                                        <p:strVal val="visible"/>
                                      </p:to>
                                    </p:set>
                                    <p:animEffect transition="in" filter="fade">
                                      <p:cBhvr>
                                        <p:cTn id="12" dur="500"/>
                                        <p:tgtEl>
                                          <p:spTgt spid="3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3" end="3"/>
                                            </p:txEl>
                                          </p:spTgt>
                                        </p:tgtEl>
                                        <p:attrNameLst>
                                          <p:attrName>style.visibility</p:attrName>
                                        </p:attrNameLst>
                                      </p:cBhvr>
                                      <p:to>
                                        <p:strVal val="visible"/>
                                      </p:to>
                                    </p:set>
                                    <p:animEffect transition="in" filter="fade">
                                      <p:cBhvr>
                                        <p:cTn id="17" dur="500"/>
                                        <p:tgtEl>
                                          <p:spTgt spid="3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4" end="4"/>
                                            </p:txEl>
                                          </p:spTgt>
                                        </p:tgtEl>
                                        <p:attrNameLst>
                                          <p:attrName>style.visibility</p:attrName>
                                        </p:attrNameLst>
                                      </p:cBhvr>
                                      <p:to>
                                        <p:strVal val="visible"/>
                                      </p:to>
                                    </p:set>
                                    <p:animEffect transition="in" filter="fade">
                                      <p:cBhvr>
                                        <p:cTn id="22" dur="500"/>
                                        <p:tgtEl>
                                          <p:spTgt spid="3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219372" y="3136633"/>
            <a:ext cx="1753257"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Methods</a:t>
            </a:r>
            <a:endParaRPr dirty="0"/>
          </a:p>
        </p:txBody>
      </p:sp>
    </p:spTree>
    <p:extLst>
      <p:ext uri="{BB962C8B-B14F-4D97-AF65-F5344CB8AC3E}">
        <p14:creationId xmlns:p14="http://schemas.microsoft.com/office/powerpoint/2010/main" val="363179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Methods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Collection of statements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Perform an operation</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6847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Methods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static int </a:t>
            </a:r>
            <a:r>
              <a:rPr lang="en-US" sz="2000" dirty="0" err="1">
                <a:solidFill>
                  <a:schemeClr val="tx1"/>
                </a:solidFill>
              </a:rPr>
              <a:t>methodName</a:t>
            </a:r>
            <a:r>
              <a:rPr lang="en-US" sz="2000" dirty="0">
                <a:solidFill>
                  <a:schemeClr val="tx1"/>
                </a:solidFill>
              </a:rPr>
              <a:t>(int a, int b) { // body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static − </a:t>
            </a:r>
            <a:r>
              <a:rPr lang="en-US" sz="2000" dirty="0">
                <a:solidFill>
                  <a:srgbClr val="E20814"/>
                </a:solidFill>
              </a:rPr>
              <a:t>modifier</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int − </a:t>
            </a:r>
            <a:r>
              <a:rPr lang="en-US" sz="2000" dirty="0">
                <a:solidFill>
                  <a:srgbClr val="E20814"/>
                </a:solidFill>
              </a:rPr>
              <a:t>return type</a:t>
            </a: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methodName</a:t>
            </a:r>
            <a:r>
              <a:rPr lang="en-US" sz="2000" dirty="0">
                <a:solidFill>
                  <a:schemeClr val="tx1"/>
                </a:solidFill>
              </a:rPr>
              <a:t> − </a:t>
            </a:r>
            <a:r>
              <a:rPr lang="en-US" sz="2000" dirty="0">
                <a:solidFill>
                  <a:srgbClr val="E20814"/>
                </a:solidFill>
              </a:rPr>
              <a:t>name of the method</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a, b − </a:t>
            </a:r>
            <a:r>
              <a:rPr lang="en-US" sz="2000" dirty="0">
                <a:solidFill>
                  <a:srgbClr val="E20814"/>
                </a:solidFill>
              </a:rPr>
              <a:t>formal parameters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int a, int b − </a:t>
            </a:r>
            <a:r>
              <a:rPr lang="en-US" sz="2000" dirty="0">
                <a:solidFill>
                  <a:srgbClr val="E20814"/>
                </a:solidFill>
              </a:rPr>
              <a:t>list of parameters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20798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Methods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modifier </a:t>
            </a:r>
            <a:r>
              <a:rPr lang="en-US" sz="2000" dirty="0" err="1"/>
              <a:t>returnType</a:t>
            </a:r>
            <a:r>
              <a:rPr lang="en-US" sz="2000" dirty="0"/>
              <a:t> </a:t>
            </a:r>
            <a:r>
              <a:rPr lang="en-US" sz="2000" dirty="0" err="1"/>
              <a:t>nameOfMethod</a:t>
            </a:r>
            <a:r>
              <a:rPr lang="en-US" sz="2000" dirty="0"/>
              <a:t> (Parameter List) { // method body }</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modifier</a:t>
            </a:r>
            <a:r>
              <a:rPr lang="en-US" sz="2000" dirty="0">
                <a:solidFill>
                  <a:schemeClr val="tx1"/>
                </a:solidFill>
              </a:rPr>
              <a:t> − Access type (optional)</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returnType</a:t>
            </a:r>
            <a:r>
              <a:rPr lang="en-US" sz="2000" dirty="0">
                <a:solidFill>
                  <a:schemeClr val="tx1"/>
                </a:solidFill>
              </a:rPr>
              <a:t> − Return type (optional -&gt; void)</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nameOfMethod</a:t>
            </a:r>
            <a:r>
              <a:rPr lang="en-US" sz="2000" dirty="0">
                <a:solidFill>
                  <a:schemeClr val="tx1"/>
                </a:solidFill>
              </a:rPr>
              <a:t> − method name</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Parameter List </a:t>
            </a:r>
            <a:r>
              <a:rPr lang="en-US" sz="2000" dirty="0">
                <a:solidFill>
                  <a:schemeClr val="tx1"/>
                </a:solidFill>
              </a:rPr>
              <a:t>− Parameter list, type, order and number (optional)</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Method signature </a:t>
            </a:r>
            <a:r>
              <a:rPr lang="en-US" sz="2000" dirty="0">
                <a:solidFill>
                  <a:schemeClr val="tx1"/>
                </a:solidFill>
              </a:rPr>
              <a:t>= method name + parameter list</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method body </a:t>
            </a:r>
            <a:r>
              <a:rPr lang="en-US" sz="2000" dirty="0">
                <a:solidFill>
                  <a:schemeClr val="tx1"/>
                </a:solidFill>
              </a:rPr>
              <a:t>− What the method does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0329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Variable Arguments(var-</a:t>
            </a:r>
            <a:r>
              <a:rPr lang="en-US" sz="3200" b="1" i="0" dirty="0" err="1">
                <a:solidFill>
                  <a:srgbClr val="E20814"/>
                </a:solidFill>
                <a:effectLst/>
                <a:latin typeface="Calibri" panose="020F0502020204030204" pitchFamily="34" charset="0"/>
                <a:cs typeface="Calibri" panose="020F0502020204030204" pitchFamily="34" charset="0"/>
              </a:rPr>
              <a:t>args</a:t>
            </a:r>
            <a:r>
              <a:rPr lang="en-US" sz="3200" b="1" i="0" dirty="0">
                <a:solidFill>
                  <a:srgbClr val="E20814"/>
                </a:solidFill>
                <a:effectLst/>
                <a:latin typeface="Calibri" panose="020F0502020204030204" pitchFamily="34" charset="0"/>
                <a:cs typeface="Calibri" panose="020F0502020204030204" pitchFamily="34" charset="0"/>
              </a:rPr>
              <a:t>)</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Pass same type variables to a method.</a:t>
            </a:r>
          </a:p>
          <a:p>
            <a:pPr marL="406400" indent="-342900">
              <a:lnSpc>
                <a:spcPct val="150000"/>
              </a:lnSpc>
              <a:buClr>
                <a:schemeClr val="dk1"/>
              </a:buClr>
              <a:buSzPts val="2000"/>
              <a:buFont typeface="Wingdings" panose="05000000000000000000" pitchFamily="2" charset="2"/>
              <a:buChar char="v"/>
            </a:pPr>
            <a:r>
              <a:rPr lang="en-US" sz="2000" dirty="0" err="1"/>
              <a:t>typeName</a:t>
            </a:r>
            <a:r>
              <a:rPr lang="en-US" sz="2000" dirty="0"/>
              <a:t>... </a:t>
            </a:r>
            <a:r>
              <a:rPr lang="en-US" sz="2000" dirty="0" err="1"/>
              <a:t>parameterName</a:t>
            </a:r>
            <a:endParaRPr lang="en-US" sz="2000" dirty="0"/>
          </a:p>
          <a:p>
            <a:pPr marL="406400" indent="-342900">
              <a:lnSpc>
                <a:spcPct val="150000"/>
              </a:lnSpc>
              <a:buClr>
                <a:schemeClr val="dk1"/>
              </a:buClr>
              <a:buSzPts val="2000"/>
              <a:buFont typeface="Wingdings" panose="05000000000000000000" pitchFamily="2" charset="2"/>
              <a:buChar char="v"/>
            </a:pPr>
            <a:r>
              <a:rPr lang="en-US" sz="2000" dirty="0"/>
              <a:t>public static void print(String... values) {}</a:t>
            </a:r>
          </a:p>
          <a:p>
            <a:pPr marL="406400" indent="-342900">
              <a:lnSpc>
                <a:spcPct val="150000"/>
              </a:lnSpc>
              <a:buClr>
                <a:schemeClr val="dk1"/>
              </a:buClr>
              <a:buSzPts val="2000"/>
              <a:buFont typeface="Wingdings" panose="05000000000000000000" pitchFamily="2" charset="2"/>
              <a:buChar char="v"/>
            </a:pPr>
            <a:r>
              <a:rPr lang="en-US" sz="2000" dirty="0"/>
              <a:t>print("a", "b", "c", "d");</a:t>
            </a:r>
          </a:p>
          <a:p>
            <a:pPr marL="63500">
              <a:lnSpc>
                <a:spcPct val="150000"/>
              </a:lnSpc>
              <a:buClr>
                <a:schemeClr val="dk1"/>
              </a:buClr>
              <a:buSzPts val="2000"/>
            </a:pPr>
            <a:endParaRPr lang="en-US" sz="2000"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72096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920070" y="3136633"/>
            <a:ext cx="235186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Files</a:t>
            </a:r>
            <a:r>
              <a:rPr lang="tr-TR" sz="3200" b="1" dirty="0">
                <a:solidFill>
                  <a:srgbClr val="E20814"/>
                </a:solidFill>
                <a:latin typeface="Calibri"/>
                <a:cs typeface="Calibri"/>
                <a:sym typeface="Calibri"/>
              </a:rPr>
              <a:t> </a:t>
            </a:r>
            <a:r>
              <a:rPr lang="tr-TR" sz="3200" b="1" dirty="0" err="1">
                <a:solidFill>
                  <a:srgbClr val="E20814"/>
                </a:solidFill>
                <a:latin typeface="Calibri"/>
                <a:cs typeface="Calibri"/>
                <a:sym typeface="Calibri"/>
              </a:rPr>
              <a:t>and</a:t>
            </a:r>
            <a:r>
              <a:rPr lang="tr-TR" sz="3200" b="1" dirty="0">
                <a:solidFill>
                  <a:srgbClr val="E20814"/>
                </a:solidFill>
                <a:latin typeface="Calibri"/>
                <a:cs typeface="Calibri"/>
                <a:sym typeface="Calibri"/>
              </a:rPr>
              <a:t> I/O</a:t>
            </a:r>
            <a:endParaRPr dirty="0"/>
          </a:p>
        </p:txBody>
      </p:sp>
    </p:spTree>
    <p:extLst>
      <p:ext uri="{BB962C8B-B14F-4D97-AF65-F5344CB8AC3E}">
        <p14:creationId xmlns:p14="http://schemas.microsoft.com/office/powerpoint/2010/main" val="210645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1897da35c97_0_23"/>
          <p:cNvSpPr/>
          <p:nvPr/>
        </p:nvSpPr>
        <p:spPr>
          <a:xfrm>
            <a:off x="978339" y="5230924"/>
            <a:ext cx="10041300" cy="708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4000" b="1">
              <a:solidFill>
                <a:schemeClr val="dk1"/>
              </a:solidFill>
              <a:latin typeface="Calibri"/>
              <a:ea typeface="Calibri"/>
              <a:cs typeface="Calibri"/>
              <a:sym typeface="Calibri"/>
            </a:endParaRPr>
          </a:p>
        </p:txBody>
      </p:sp>
      <p:sp>
        <p:nvSpPr>
          <p:cNvPr id="2" name="Google Shape;127;g1897da35c97_0_23">
            <a:extLst>
              <a:ext uri="{FF2B5EF4-FFF2-40B4-BE49-F238E27FC236}">
                <a16:creationId xmlns:a16="http://schemas.microsoft.com/office/drawing/2014/main" id="{531C8B7E-F2DE-07E5-5D26-D83B283F3321}"/>
              </a:ext>
            </a:extLst>
          </p:cNvPr>
          <p:cNvSpPr txBox="1"/>
          <p:nvPr/>
        </p:nvSpPr>
        <p:spPr>
          <a:xfrm>
            <a:off x="4483267" y="3075077"/>
            <a:ext cx="3225467"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4000" b="1" dirty="0">
                <a:solidFill>
                  <a:srgbClr val="E10816"/>
                </a:solidFill>
                <a:latin typeface="Calibri"/>
                <a:ea typeface="Calibri"/>
                <a:cs typeface="Calibri"/>
                <a:sym typeface="Calibri"/>
              </a:rPr>
              <a:t>KURULUMLAR</a:t>
            </a:r>
            <a:endParaRPr sz="4000" b="1" dirty="0">
              <a:solidFill>
                <a:srgbClr val="E10816"/>
              </a:solidFill>
              <a:latin typeface="Calibri"/>
              <a:ea typeface="Calibri"/>
              <a:cs typeface="Calibri"/>
              <a:sym typeface="Calibri"/>
            </a:endParaRPr>
          </a:p>
        </p:txBody>
      </p:sp>
    </p:spTree>
    <p:extLst>
      <p:ext uri="{BB962C8B-B14F-4D97-AF65-F5344CB8AC3E}">
        <p14:creationId xmlns:p14="http://schemas.microsoft.com/office/powerpoint/2010/main" val="84177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Files and I/O</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java.io</a:t>
            </a:r>
            <a:r>
              <a:rPr lang="en-US" sz="2000" dirty="0">
                <a:solidFill>
                  <a:srgbClr val="E20814"/>
                </a:solidFill>
              </a:rPr>
              <a:t> </a:t>
            </a:r>
            <a:r>
              <a:rPr lang="en-US" sz="2000" dirty="0"/>
              <a:t>package</a:t>
            </a:r>
          </a:p>
          <a:p>
            <a:pPr marL="406400" indent="-342900">
              <a:lnSpc>
                <a:spcPct val="150000"/>
              </a:lnSpc>
              <a:buClr>
                <a:schemeClr val="dk1"/>
              </a:buClr>
              <a:buSzPts val="2000"/>
              <a:buFont typeface="Wingdings" panose="05000000000000000000" pitchFamily="2" charset="2"/>
              <a:buChar char="v"/>
            </a:pPr>
            <a:r>
              <a:rPr lang="en-US" sz="2000" dirty="0"/>
              <a:t>Streams -&gt; input source + output destination</a:t>
            </a:r>
          </a:p>
          <a:p>
            <a:pPr marL="406400" indent="-342900">
              <a:lnSpc>
                <a:spcPct val="150000"/>
              </a:lnSpc>
              <a:buClr>
                <a:schemeClr val="dk1"/>
              </a:buClr>
              <a:buSzPts val="2000"/>
              <a:buFont typeface="Wingdings" panose="05000000000000000000" pitchFamily="2" charset="2"/>
              <a:buChar char="v"/>
            </a:pPr>
            <a:r>
              <a:rPr lang="en-US" sz="2000" dirty="0"/>
              <a:t>Supports primitives, object, localized characters, etc.</a:t>
            </a:r>
          </a:p>
          <a:p>
            <a:pPr marL="63500">
              <a:lnSpc>
                <a:spcPct val="150000"/>
              </a:lnSpc>
              <a:buClr>
                <a:schemeClr val="dk1"/>
              </a:buClr>
              <a:buSzPts val="2000"/>
            </a:pPr>
            <a:endParaRPr lang="en-US" sz="2000"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124809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Streams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Sequence of data</a:t>
            </a:r>
          </a:p>
          <a:p>
            <a:pPr marL="406400" indent="-342900">
              <a:lnSpc>
                <a:spcPct val="150000"/>
              </a:lnSpc>
              <a:buClr>
                <a:schemeClr val="dk1"/>
              </a:buClr>
              <a:buSzPts val="2000"/>
              <a:buFont typeface="Wingdings" panose="05000000000000000000" pitchFamily="2" charset="2"/>
              <a:buChar char="v"/>
            </a:pPr>
            <a:r>
              <a:rPr lang="en-US" sz="2000" dirty="0"/>
              <a:t>Two kinds</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InPutStream</a:t>
            </a:r>
            <a:r>
              <a:rPr lang="en-US" sz="2000" dirty="0"/>
              <a:t> − read data from a source.</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OutPutStream</a:t>
            </a:r>
            <a:r>
              <a:rPr lang="en-US" sz="2000" dirty="0"/>
              <a:t> − write data to a destination.</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914762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Streams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Byte Streams</a:t>
            </a:r>
            <a:r>
              <a:rPr lang="en-US" sz="2000" dirty="0"/>
              <a:t>: </a:t>
            </a:r>
            <a:r>
              <a:rPr lang="en-US" sz="2000" dirty="0" err="1">
                <a:solidFill>
                  <a:srgbClr val="E20814"/>
                </a:solidFill>
              </a:rPr>
              <a:t>FileInputStream</a:t>
            </a:r>
            <a:r>
              <a:rPr lang="en-US" sz="2000" dirty="0"/>
              <a:t> and </a:t>
            </a:r>
            <a:r>
              <a:rPr lang="en-US" sz="2000" dirty="0" err="1">
                <a:solidFill>
                  <a:srgbClr val="E20814"/>
                </a:solidFill>
              </a:rPr>
              <a:t>FileOutputStream</a:t>
            </a:r>
            <a:r>
              <a:rPr lang="en-US" sz="2000" dirty="0"/>
              <a:t> Classes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Character Streams</a:t>
            </a:r>
            <a:r>
              <a:rPr lang="en-US" sz="2000" dirty="0"/>
              <a:t>: </a:t>
            </a:r>
            <a:r>
              <a:rPr lang="en-US" sz="2000" dirty="0" err="1">
                <a:solidFill>
                  <a:srgbClr val="E20814"/>
                </a:solidFill>
              </a:rPr>
              <a:t>FileReader</a:t>
            </a:r>
            <a:r>
              <a:rPr lang="en-US" sz="2000" dirty="0"/>
              <a:t> and </a:t>
            </a:r>
            <a:r>
              <a:rPr lang="en-US" sz="2000" dirty="0" err="1">
                <a:solidFill>
                  <a:srgbClr val="E20814"/>
                </a:solidFill>
              </a:rPr>
              <a:t>FileWriter</a:t>
            </a:r>
            <a:r>
              <a:rPr lang="en-US" sz="2000" dirty="0"/>
              <a:t> Classes </a:t>
            </a:r>
          </a:p>
          <a:p>
            <a:pPr marL="406400" indent="-342900">
              <a:lnSpc>
                <a:spcPct val="150000"/>
              </a:lnSpc>
              <a:buClr>
                <a:schemeClr val="dk1"/>
              </a:buClr>
              <a:buSzPts val="2000"/>
              <a:buFont typeface="Wingdings" panose="05000000000000000000" pitchFamily="2" charset="2"/>
              <a:buChar char="v"/>
            </a:pPr>
            <a:r>
              <a:rPr lang="en-US" sz="2000" dirty="0" err="1">
                <a:solidFill>
                  <a:srgbClr val="E20814"/>
                </a:solidFill>
              </a:rPr>
              <a:t>Standart</a:t>
            </a:r>
            <a:r>
              <a:rPr lang="en-US" sz="2000" dirty="0">
                <a:solidFill>
                  <a:srgbClr val="E20814"/>
                </a:solidFill>
              </a:rPr>
              <a:t> Streams</a:t>
            </a:r>
            <a:r>
              <a:rPr lang="en-US" sz="2000" dirty="0"/>
              <a:t>: </a:t>
            </a:r>
            <a:r>
              <a:rPr lang="en-US" sz="2000" dirty="0" err="1"/>
              <a:t>Standart</a:t>
            </a:r>
            <a:r>
              <a:rPr lang="en-US" sz="2000" dirty="0"/>
              <a:t> Input (</a:t>
            </a:r>
            <a:r>
              <a:rPr lang="en-US" sz="2000" dirty="0" err="1"/>
              <a:t>System.in</a:t>
            </a:r>
            <a:r>
              <a:rPr lang="en-US" sz="2000" dirty="0"/>
              <a:t>), </a:t>
            </a:r>
            <a:r>
              <a:rPr lang="en-US" sz="2000" dirty="0" err="1"/>
              <a:t>Standart</a:t>
            </a:r>
            <a:r>
              <a:rPr lang="en-US" sz="2000" dirty="0"/>
              <a:t> Output(</a:t>
            </a:r>
            <a:r>
              <a:rPr lang="en-US" sz="2000" dirty="0" err="1"/>
              <a:t>System.out</a:t>
            </a:r>
            <a:r>
              <a:rPr lang="en-US" sz="2000" dirty="0"/>
              <a:t>), </a:t>
            </a:r>
            <a:r>
              <a:rPr lang="en-US" sz="2000" dirty="0" err="1"/>
              <a:t>Standart</a:t>
            </a:r>
            <a:r>
              <a:rPr lang="en-US" sz="2000" dirty="0"/>
              <a:t> Error(</a:t>
            </a:r>
            <a:r>
              <a:rPr lang="en-US" sz="2000" dirty="0" err="1"/>
              <a:t>System.err</a:t>
            </a:r>
            <a:r>
              <a:rPr lang="en-US" sz="2000" dirty="0"/>
              <a: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00093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3" name="Picture 2">
            <a:extLst>
              <a:ext uri="{FF2B5EF4-FFF2-40B4-BE49-F238E27FC236}">
                <a16:creationId xmlns:a16="http://schemas.microsoft.com/office/drawing/2014/main" id="{CBC5E293-A1EB-A7FC-BA46-EFB637F8076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9663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5090372" y="3136633"/>
            <a:ext cx="2011256"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err="1">
                <a:solidFill>
                  <a:srgbClr val="E20814"/>
                </a:solidFill>
                <a:latin typeface="Calibri"/>
                <a:cs typeface="Calibri"/>
                <a:sym typeface="Calibri"/>
              </a:rPr>
              <a:t>Exceptions</a:t>
            </a:r>
            <a:endParaRPr dirty="0"/>
          </a:p>
        </p:txBody>
      </p:sp>
    </p:spTree>
    <p:extLst>
      <p:ext uri="{BB962C8B-B14F-4D97-AF65-F5344CB8AC3E}">
        <p14:creationId xmlns:p14="http://schemas.microsoft.com/office/powerpoint/2010/main" val="34336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Problem that arises during the execution</a:t>
            </a:r>
          </a:p>
          <a:p>
            <a:pPr marL="406400" indent="-342900">
              <a:lnSpc>
                <a:spcPct val="150000"/>
              </a:lnSpc>
              <a:buClr>
                <a:schemeClr val="dk1"/>
              </a:buClr>
              <a:buSzPts val="2000"/>
              <a:buFont typeface="Wingdings" panose="05000000000000000000" pitchFamily="2" charset="2"/>
              <a:buChar char="v"/>
            </a:pPr>
            <a:r>
              <a:rPr lang="en-US" sz="2000" dirty="0"/>
              <a:t>Program is disrupted</a:t>
            </a:r>
          </a:p>
          <a:p>
            <a:pPr marL="406400" indent="-342900">
              <a:lnSpc>
                <a:spcPct val="150000"/>
              </a:lnSpc>
              <a:buClr>
                <a:schemeClr val="dk1"/>
              </a:buClr>
              <a:buSzPts val="2000"/>
              <a:buFont typeface="Wingdings" panose="05000000000000000000" pitchFamily="2" charset="2"/>
              <a:buChar char="v"/>
            </a:pPr>
            <a:r>
              <a:rPr lang="en-US" sz="2000" dirty="0"/>
              <a:t>Program terminates abnormally</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25575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Many different reasons</a:t>
            </a:r>
          </a:p>
          <a:p>
            <a:pPr marL="406400" indent="-342900">
              <a:lnSpc>
                <a:spcPct val="150000"/>
              </a:lnSpc>
              <a:buClr>
                <a:schemeClr val="dk1"/>
              </a:buClr>
              <a:buSzPts val="2000"/>
              <a:buFont typeface="Wingdings" panose="05000000000000000000" pitchFamily="2" charset="2"/>
              <a:buChar char="v"/>
            </a:pPr>
            <a:r>
              <a:rPr lang="en-US" sz="2000" dirty="0"/>
              <a:t>Invalid data</a:t>
            </a:r>
          </a:p>
          <a:p>
            <a:pPr marL="406400" indent="-342900">
              <a:lnSpc>
                <a:spcPct val="150000"/>
              </a:lnSpc>
              <a:buClr>
                <a:schemeClr val="dk1"/>
              </a:buClr>
              <a:buSzPts val="2000"/>
              <a:buFont typeface="Wingdings" panose="05000000000000000000" pitchFamily="2" charset="2"/>
              <a:buChar char="v"/>
            </a:pPr>
            <a:r>
              <a:rPr lang="en-US" sz="2000" dirty="0"/>
              <a:t>A file cannot be found</a:t>
            </a:r>
          </a:p>
          <a:p>
            <a:pPr marL="406400" indent="-342900">
              <a:lnSpc>
                <a:spcPct val="150000"/>
              </a:lnSpc>
              <a:buClr>
                <a:schemeClr val="dk1"/>
              </a:buClr>
              <a:buSzPts val="2000"/>
              <a:buFont typeface="Wingdings" panose="05000000000000000000" pitchFamily="2" charset="2"/>
              <a:buChar char="v"/>
            </a:pPr>
            <a:r>
              <a:rPr lang="en-US" sz="2000" dirty="0"/>
              <a:t>Connection has been lost</a:t>
            </a:r>
          </a:p>
          <a:p>
            <a:pPr marL="406400" indent="-342900">
              <a:lnSpc>
                <a:spcPct val="150000"/>
              </a:lnSpc>
              <a:buClr>
                <a:schemeClr val="dk1"/>
              </a:buClr>
              <a:buSzPts val="2000"/>
              <a:buFont typeface="Wingdings" panose="05000000000000000000" pitchFamily="2" charset="2"/>
              <a:buChar char="v"/>
            </a:pPr>
            <a:r>
              <a:rPr lang="en-US" sz="2000" dirty="0"/>
              <a:t>Run out of memory</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95836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t>Caused by user, programmer, physical error </a:t>
            </a:r>
          </a:p>
          <a:p>
            <a:pPr marL="406400" indent="-342900">
              <a:lnSpc>
                <a:spcPct val="150000"/>
              </a:lnSpc>
              <a:buClr>
                <a:schemeClr val="dk1"/>
              </a:buClr>
              <a:buSzPts val="2000"/>
              <a:buFont typeface="Wingdings" panose="05000000000000000000" pitchFamily="2" charset="2"/>
              <a:buChar char="v"/>
            </a:pPr>
            <a:r>
              <a:rPr lang="en-US" sz="2000" dirty="0"/>
              <a:t>Three different categories</a:t>
            </a:r>
          </a:p>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1) Checked exceptions </a:t>
            </a:r>
            <a:r>
              <a:rPr lang="en-US" sz="2000" dirty="0">
                <a:solidFill>
                  <a:schemeClr val="tx1"/>
                </a:solidFill>
              </a:rPr>
              <a:t>-</a:t>
            </a:r>
            <a:r>
              <a:rPr lang="en-US" sz="2000" dirty="0">
                <a:solidFill>
                  <a:srgbClr val="E20814"/>
                </a:solidFill>
              </a:rPr>
              <a:t> </a:t>
            </a:r>
            <a:r>
              <a:rPr lang="en-US" sz="2000" dirty="0"/>
              <a:t>compile time exceptions - cannot be ignored - programmer handles</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449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01562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2) Unchecked exceptions </a:t>
            </a:r>
            <a:r>
              <a:rPr lang="en-US" sz="2000" dirty="0"/>
              <a:t>− occurs at execution time - runtime exceptions programming bugs, logic errors - ignored at compile time</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28066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55395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3) Errors </a:t>
            </a:r>
            <a:r>
              <a:rPr lang="en-US" sz="2000" dirty="0">
                <a:solidFill>
                  <a:schemeClr val="tx1"/>
                </a:solidFill>
              </a:rPr>
              <a:t>− Not exception - stack overflow - ignored at compile time</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13434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6988800" cy="5847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3200" b="1" dirty="0">
                <a:solidFill>
                  <a:srgbClr val="E20814"/>
                </a:solidFill>
                <a:latin typeface="Calibri"/>
                <a:cs typeface="Calibri"/>
                <a:sym typeface="Calibri"/>
              </a:rPr>
              <a:t>Gerekli Teknolojilerin Kurulması</a:t>
            </a:r>
            <a:endParaRPr dirty="0">
              <a:solidFill>
                <a:srgbClr val="E20814"/>
              </a:solidFill>
            </a:endParaRPr>
          </a:p>
        </p:txBody>
      </p:sp>
      <p:sp>
        <p:nvSpPr>
          <p:cNvPr id="33" name="Google Shape;141;g1897da35c97_0_43"/>
          <p:cNvSpPr txBox="1"/>
          <p:nvPr/>
        </p:nvSpPr>
        <p:spPr>
          <a:xfrm>
            <a:off x="1330037" y="2222701"/>
            <a:ext cx="9273309" cy="3323946"/>
          </a:xfrm>
          <a:prstGeom prst="rect">
            <a:avLst/>
          </a:prstGeom>
          <a:noFill/>
          <a:ln>
            <a:noFill/>
          </a:ln>
        </p:spPr>
        <p:txBody>
          <a:bodyPr spcFirstLastPara="1" wrap="square" lIns="91425" tIns="45700" rIns="91425" bIns="45700" anchor="t" anchorCtr="0">
            <a:spAutoFit/>
          </a:bodyPr>
          <a:lstStyle/>
          <a:p>
            <a:pPr marL="406400" lvl="0" indent="-342900">
              <a:lnSpc>
                <a:spcPct val="150000"/>
              </a:lnSpc>
              <a:buClr>
                <a:schemeClr val="dk1"/>
              </a:buClr>
              <a:buSzPts val="2000"/>
              <a:buFont typeface="Wingdings" panose="05000000000000000000" pitchFamily="2" charset="2"/>
              <a:buChar char="v"/>
            </a:pPr>
            <a:r>
              <a:rPr lang="tr-TR" sz="2000" dirty="0">
                <a:solidFill>
                  <a:schemeClr val="dk1"/>
                </a:solidFill>
                <a:latin typeface="Calibri"/>
                <a:ea typeface="Calibri"/>
                <a:cs typeface="Calibri"/>
                <a:sym typeface="Calibri"/>
              </a:rPr>
              <a:t>JDK 17</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Intellij</a:t>
            </a:r>
            <a:r>
              <a:rPr lang="tr-TR" sz="2000" dirty="0">
                <a:solidFill>
                  <a:schemeClr val="dk1"/>
                </a:solidFill>
                <a:latin typeface="Calibri"/>
                <a:ea typeface="Calibri"/>
                <a:cs typeface="Calibri"/>
                <a:sym typeface="Calibri"/>
              </a:rPr>
              <a:t> </a:t>
            </a:r>
            <a:r>
              <a:rPr lang="tr-TR" sz="2000" dirty="0" err="1">
                <a:solidFill>
                  <a:schemeClr val="dk1"/>
                </a:solidFill>
                <a:latin typeface="Calibri"/>
                <a:ea typeface="Calibri"/>
                <a:cs typeface="Calibri"/>
                <a:sym typeface="Calibri"/>
              </a:rPr>
              <a:t>Idea</a:t>
            </a:r>
            <a:r>
              <a:rPr lang="tr-TR" sz="2000" dirty="0">
                <a:solidFill>
                  <a:schemeClr val="dk1"/>
                </a:solidFill>
                <a:latin typeface="Calibri"/>
                <a:ea typeface="Calibri"/>
                <a:cs typeface="Calibri"/>
                <a:sym typeface="Calibri"/>
              </a:rPr>
              <a:t> Ultimate (Öğrenci)</a:t>
            </a: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Postgres</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Dbeaver</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Postman</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Node.js</a:t>
            </a:r>
            <a:endParaRPr lang="tr-TR" sz="2000" dirty="0">
              <a:solidFill>
                <a:schemeClr val="dk1"/>
              </a:solidFill>
              <a:latin typeface="Calibri"/>
              <a:ea typeface="Calibri"/>
              <a:cs typeface="Calibri"/>
              <a:sym typeface="Calibri"/>
            </a:endParaRPr>
          </a:p>
          <a:p>
            <a:pPr marL="406400" lvl="0" indent="-342900">
              <a:lnSpc>
                <a:spcPct val="150000"/>
              </a:lnSpc>
              <a:buClr>
                <a:schemeClr val="dk1"/>
              </a:buClr>
              <a:buSzPts val="2000"/>
              <a:buFont typeface="Wingdings" panose="05000000000000000000" pitchFamily="2" charset="2"/>
              <a:buChar char="v"/>
            </a:pPr>
            <a:r>
              <a:rPr lang="tr-TR" sz="2000" dirty="0" err="1">
                <a:solidFill>
                  <a:schemeClr val="dk1"/>
                </a:solidFill>
                <a:latin typeface="Calibri"/>
                <a:ea typeface="Calibri"/>
                <a:cs typeface="Calibri"/>
                <a:sym typeface="Calibri"/>
              </a:rPr>
              <a:t>Docker</a:t>
            </a:r>
            <a:endParaRPr lang="tr-T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487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fade">
                                      <p:cBhvr>
                                        <p:cTn id="27" dur="10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fade">
                                      <p:cBhvr>
                                        <p:cTn id="32" dur="10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fade">
                                      <p:cBhvr>
                                        <p:cTn id="37" dur="1000"/>
                                        <p:tgtEl>
                                          <p:spTgt spid="3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2" name="Picture 1">
            <a:extLst>
              <a:ext uri="{FF2B5EF4-FFF2-40B4-BE49-F238E27FC236}">
                <a16:creationId xmlns:a16="http://schemas.microsoft.com/office/drawing/2014/main" id="{67320C38-D335-8C13-71AC-FFC0AF3165A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039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 Hierarchy</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9EA7480-224B-1850-9DA5-2860E423034C}"/>
              </a:ext>
            </a:extLst>
          </p:cNvPr>
          <p:cNvPicPr>
            <a:picLocks noChangeAspect="1"/>
          </p:cNvPicPr>
          <p:nvPr/>
        </p:nvPicPr>
        <p:blipFill>
          <a:blip r:embed="rId3"/>
          <a:stretch>
            <a:fillRect/>
          </a:stretch>
        </p:blipFill>
        <p:spPr>
          <a:xfrm>
            <a:off x="2807254" y="2004170"/>
            <a:ext cx="6577492" cy="3471452"/>
          </a:xfrm>
          <a:prstGeom prst="rect">
            <a:avLst/>
          </a:prstGeom>
        </p:spPr>
      </p:pic>
    </p:spTree>
    <p:extLst>
      <p:ext uri="{BB962C8B-B14F-4D97-AF65-F5344CB8AC3E}">
        <p14:creationId xmlns:p14="http://schemas.microsoft.com/office/powerpoint/2010/main" val="178414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Most Common 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3323946"/>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ArithmeticException</a:t>
            </a:r>
            <a:r>
              <a:rPr lang="en-US" sz="2000" dirty="0">
                <a:solidFill>
                  <a:schemeClr val="tx1"/>
                </a:solidFill>
              </a:rPr>
              <a:t>	</a:t>
            </a: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ArrayIndexOutOfBoundsException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NullPointerException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NumberFormatException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UnsupportedOperationException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NoSuchFieldException</a:t>
            </a:r>
            <a:endParaRPr lang="en-US" sz="2000" dirty="0">
              <a:solidFill>
                <a:schemeClr val="tx1"/>
              </a:solidFill>
            </a:endParaRPr>
          </a:p>
          <a:p>
            <a:pPr marL="406400" indent="-342900">
              <a:lnSpc>
                <a:spcPct val="150000"/>
              </a:lnSpc>
              <a:buClr>
                <a:schemeClr val="dk1"/>
              </a:buClr>
              <a:buSzPts val="2000"/>
              <a:buFont typeface="Wingdings" panose="05000000000000000000" pitchFamily="2" charset="2"/>
              <a:buChar char="v"/>
            </a:pPr>
            <a:r>
              <a:rPr lang="en-US" sz="2000" dirty="0" err="1">
                <a:solidFill>
                  <a:schemeClr val="tx1"/>
                </a:solidFill>
              </a:rPr>
              <a:t>NoSuchMethodException</a:t>
            </a:r>
            <a:endParaRPr lang="en-US" sz="2000" dirty="0">
              <a:solidFill>
                <a:schemeClr val="tx1"/>
              </a:solidFill>
            </a:endParaRP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8533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10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Exception Methods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29618"/>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String </a:t>
            </a:r>
            <a:r>
              <a:rPr lang="en-US" sz="2000" dirty="0" err="1">
                <a:solidFill>
                  <a:srgbClr val="E20814"/>
                </a:solidFill>
              </a:rPr>
              <a:t>getMessage</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Throwable </a:t>
            </a:r>
            <a:r>
              <a:rPr lang="en-US" sz="2000" dirty="0" err="1">
                <a:solidFill>
                  <a:srgbClr val="E20814"/>
                </a:solidFill>
              </a:rPr>
              <a:t>getCause</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String </a:t>
            </a:r>
            <a:r>
              <a:rPr lang="en-US" sz="2000" dirty="0" err="1">
                <a:solidFill>
                  <a:srgbClr val="E20814"/>
                </a:solidFill>
              </a:rPr>
              <a:t>toString</a:t>
            </a:r>
            <a:r>
              <a:rPr lang="en-US" sz="2000" dirty="0">
                <a:solidFill>
                  <a:schemeClr val="tx1"/>
                </a:solidFill>
              </a:rPr>
              <a:t>() </a:t>
            </a:r>
            <a:r>
              <a:rPr lang="en-US" sz="2000" dirty="0">
                <a:solidFill>
                  <a:schemeClr val="bg1">
                    <a:lumMod val="50000"/>
                  </a:schemeClr>
                </a:solidFill>
              </a:rPr>
              <a:t>(class + message)</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public void </a:t>
            </a:r>
            <a:r>
              <a:rPr lang="en-US" sz="2000" dirty="0" err="1">
                <a:solidFill>
                  <a:srgbClr val="E20814"/>
                </a:solidFill>
              </a:rPr>
              <a:t>printStackTrace</a:t>
            </a:r>
            <a:r>
              <a:rPr lang="en-US" sz="2000" dirty="0">
                <a:solidFill>
                  <a:schemeClr val="tx1"/>
                </a:solidFill>
              </a:rPr>
              <a: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196042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Catching 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86228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rgbClr val="E20814"/>
                </a:solidFill>
              </a:rPr>
              <a:t>try</a:t>
            </a:r>
            <a:r>
              <a:rPr lang="en-US" sz="2000" dirty="0">
                <a:solidFill>
                  <a:schemeClr val="tx1"/>
                </a:solidFill>
              </a:rPr>
              <a:t> and </a:t>
            </a:r>
            <a:r>
              <a:rPr lang="en-US" sz="2000" dirty="0">
                <a:solidFill>
                  <a:srgbClr val="E20814"/>
                </a:solidFill>
              </a:rPr>
              <a:t>catch</a:t>
            </a:r>
            <a:r>
              <a:rPr lang="en-US" sz="2000" dirty="0">
                <a:solidFill>
                  <a:schemeClr val="tx1"/>
                </a:solidFill>
              </a:rPr>
              <a:t> keywords.</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try/catch block -&gt; protected code</a:t>
            </a:r>
          </a:p>
          <a:p>
            <a:pPr marL="406400" indent="-342900">
              <a:lnSpc>
                <a:spcPct val="150000"/>
              </a:lnSpc>
              <a:buClr>
                <a:schemeClr val="dk1"/>
              </a:buClr>
              <a:buSzPts val="2000"/>
              <a:buFont typeface="Wingdings" panose="05000000000000000000" pitchFamily="2" charset="2"/>
              <a:buChar char="v"/>
            </a:pPr>
            <a:r>
              <a:rPr lang="en-US" sz="2000" dirty="0"/>
              <a:t>try { // Protected code } catch (</a:t>
            </a:r>
            <a:r>
              <a:rPr lang="en-US" sz="2000" dirty="0" err="1"/>
              <a:t>ExceptionName</a:t>
            </a:r>
            <a:r>
              <a:rPr lang="en-US" sz="2000" dirty="0"/>
              <a:t> e1) { // Catch block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Multiply catch blocks can be used.</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For catching multiple type of exceptions </a:t>
            </a:r>
          </a:p>
          <a:p>
            <a:pPr marL="406400" indent="-342900">
              <a:lnSpc>
                <a:spcPct val="150000"/>
              </a:lnSpc>
              <a:buClr>
                <a:schemeClr val="dk1"/>
              </a:buClr>
              <a:buSzPts val="2000"/>
              <a:buFont typeface="Wingdings" panose="05000000000000000000" pitchFamily="2" charset="2"/>
              <a:buChar char="v"/>
            </a:pPr>
            <a:r>
              <a:rPr lang="en-US" sz="2000" dirty="0"/>
              <a:t>catch (</a:t>
            </a:r>
            <a:r>
              <a:rPr lang="en-US" sz="2000" dirty="0" err="1"/>
              <a:t>IOException|FileNotFoundException</a:t>
            </a:r>
            <a:r>
              <a:rPr lang="en-US" sz="2000" dirty="0"/>
              <a:t> ex) </a:t>
            </a:r>
            <a:r>
              <a:rPr lang="en-US" sz="2000" dirty="0">
                <a:solidFill>
                  <a:schemeClr val="tx1"/>
                </a:solidFill>
              </a:rPr>
              <a:t>	</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242723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10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Throws/Throw</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938952"/>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itchFamily="2" charset="2"/>
              <a:buChar char="v"/>
            </a:pPr>
            <a:r>
              <a:rPr lang="en-US" sz="2000" dirty="0">
                <a:solidFill>
                  <a:schemeClr val="tx1"/>
                </a:solidFill>
              </a:rPr>
              <a:t>public void deposit(double amount) </a:t>
            </a:r>
            <a:r>
              <a:rPr lang="en-US" sz="2000" dirty="0">
                <a:solidFill>
                  <a:srgbClr val="E20814"/>
                </a:solidFill>
              </a:rPr>
              <a:t>throws</a:t>
            </a:r>
            <a:r>
              <a:rPr lang="en-US" sz="2000" dirty="0">
                <a:solidFill>
                  <a:schemeClr val="tx1"/>
                </a:solidFill>
              </a:rPr>
              <a:t> </a:t>
            </a:r>
            <a:r>
              <a:rPr lang="en-US" sz="2000" dirty="0" err="1">
                <a:solidFill>
                  <a:schemeClr val="tx1"/>
                </a:solidFill>
              </a:rPr>
              <a:t>RemoteException</a:t>
            </a:r>
            <a:r>
              <a:rPr lang="en-US" sz="2000" dirty="0">
                <a:solidFill>
                  <a:schemeClr val="tx1"/>
                </a:solidFill>
              </a:rPr>
              <a:t> {</a:t>
            </a:r>
          </a:p>
          <a:p>
            <a:pPr marL="63500">
              <a:lnSpc>
                <a:spcPct val="150000"/>
              </a:lnSpc>
              <a:buClr>
                <a:schemeClr val="dk1"/>
              </a:buClr>
              <a:buSzPts val="2000"/>
            </a:pPr>
            <a:r>
              <a:rPr lang="en-US" sz="2000" dirty="0">
                <a:solidFill>
                  <a:schemeClr val="tx1"/>
                </a:solidFill>
              </a:rPr>
              <a:t>      	// Method implementation</a:t>
            </a:r>
          </a:p>
          <a:p>
            <a:pPr marL="63500">
              <a:lnSpc>
                <a:spcPct val="150000"/>
              </a:lnSpc>
              <a:buClr>
                <a:schemeClr val="dk1"/>
              </a:buClr>
              <a:buSzPts val="2000"/>
            </a:pPr>
            <a:r>
              <a:rPr lang="en-US" sz="2000" dirty="0">
                <a:solidFill>
                  <a:schemeClr val="tx1"/>
                </a:solidFill>
              </a:rPr>
              <a:t>      	</a:t>
            </a:r>
            <a:r>
              <a:rPr lang="en-US" sz="2000" dirty="0">
                <a:solidFill>
                  <a:srgbClr val="E20814"/>
                </a:solidFill>
              </a:rPr>
              <a:t>throw</a:t>
            </a:r>
            <a:r>
              <a:rPr lang="en-US" sz="2000" dirty="0">
                <a:solidFill>
                  <a:schemeClr val="tx1"/>
                </a:solidFill>
              </a:rPr>
              <a:t> new </a:t>
            </a:r>
            <a:r>
              <a:rPr lang="en-US" sz="2000" dirty="0" err="1">
                <a:solidFill>
                  <a:schemeClr val="tx1"/>
                </a:solidFill>
              </a:rPr>
              <a:t>RemoteException</a:t>
            </a:r>
            <a:r>
              <a:rPr lang="en-US" sz="2000" dirty="0">
                <a:solidFill>
                  <a:schemeClr val="tx1"/>
                </a:solidFill>
              </a:rPr>
              <a:t>();</a:t>
            </a:r>
          </a:p>
          <a:p>
            <a:pPr marL="63500">
              <a:lnSpc>
                <a:spcPct val="150000"/>
              </a:lnSpc>
              <a:buClr>
                <a:schemeClr val="dk1"/>
              </a:buClr>
              <a:buSzPts val="2000"/>
            </a:pPr>
            <a:r>
              <a:rPr lang="en-US" sz="2000" dirty="0">
                <a:solidFill>
                  <a:schemeClr val="tx1"/>
                </a:solidFill>
              </a:rPr>
              <a: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333663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User-Defined Exceptions</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Our exceptions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Child of </a:t>
            </a:r>
            <a:r>
              <a:rPr lang="en-US" sz="2000" dirty="0">
                <a:solidFill>
                  <a:srgbClr val="E20814"/>
                </a:solidFill>
              </a:rPr>
              <a:t>Throwable</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Extend </a:t>
            </a:r>
            <a:r>
              <a:rPr lang="en-US" sz="2000" dirty="0">
                <a:solidFill>
                  <a:srgbClr val="E20814"/>
                </a:solidFill>
              </a:rPr>
              <a:t>Exception class</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Extend </a:t>
            </a:r>
            <a:r>
              <a:rPr lang="en-US" sz="2000" dirty="0" err="1">
                <a:solidFill>
                  <a:srgbClr val="E20814"/>
                </a:solidFill>
              </a:rPr>
              <a:t>RuntimeException</a:t>
            </a:r>
            <a:r>
              <a:rPr lang="en-US" sz="2000" dirty="0">
                <a:solidFill>
                  <a:srgbClr val="E20814"/>
                </a:solidFill>
              </a:rPr>
              <a:t> class</a:t>
            </a:r>
            <a:r>
              <a:rPr lang="en-US" sz="2000" dirty="0">
                <a:solidFill>
                  <a:schemeClr val="tx1"/>
                </a:solidFill>
              </a:rPr>
              <a:t>.</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class </a:t>
            </a:r>
            <a:r>
              <a:rPr lang="en-US" sz="2000" dirty="0" err="1">
                <a:solidFill>
                  <a:schemeClr val="tx1"/>
                </a:solidFill>
              </a:rPr>
              <a:t>MyException</a:t>
            </a:r>
            <a:r>
              <a:rPr lang="en-US" sz="2000" dirty="0">
                <a:solidFill>
                  <a:schemeClr val="tx1"/>
                </a:solidFill>
              </a:rPr>
              <a:t> extends Exception {//…}</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83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10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10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Practice - 4</a:t>
            </a:r>
            <a:endParaRPr lang="tr-TR" sz="3200" b="1" dirty="0">
              <a:solidFill>
                <a:srgbClr val="E20814"/>
              </a:solidFill>
              <a:latin typeface="Calibri" panose="020F0502020204030204" pitchFamily="34" charset="0"/>
              <a:cs typeface="Calibri" panose="020F0502020204030204" pitchFamily="34" charset="0"/>
            </a:endParaRPr>
          </a:p>
        </p:txBody>
      </p:sp>
      <p:sp>
        <p:nvSpPr>
          <p:cNvPr id="33" name="Google Shape;141;g1897da35c97_0_43"/>
          <p:cNvSpPr txBox="1"/>
          <p:nvPr/>
        </p:nvSpPr>
        <p:spPr>
          <a:xfrm>
            <a:off x="1330037" y="2222701"/>
            <a:ext cx="9273309" cy="240061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Input -&gt; int x</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x &gt; 100</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Custom Exception</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Error + x -&gt; Exception</a:t>
            </a:r>
          </a:p>
          <a:p>
            <a:pPr marL="406400" indent="-342900">
              <a:lnSpc>
                <a:spcPct val="150000"/>
              </a:lnSpc>
              <a:buClr>
                <a:schemeClr val="dk1"/>
              </a:buClr>
              <a:buSzPts val="2000"/>
              <a:buFont typeface="Wingdings" panose="05000000000000000000" pitchFamily="2" charset="2"/>
              <a:buChar char="v"/>
            </a:pPr>
            <a:endParaRPr lang="en-US" sz="2000" dirty="0">
              <a:solidFill>
                <a:schemeClr val="tx1"/>
              </a:solidFill>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pic>
        <p:nvPicPr>
          <p:cNvPr id="5" name="Picture 4">
            <a:extLst>
              <a:ext uri="{FF2B5EF4-FFF2-40B4-BE49-F238E27FC236}">
                <a16:creationId xmlns:a16="http://schemas.microsoft.com/office/drawing/2014/main" id="{244CAAE8-F726-963B-888C-8B90EBFE2B0C}"/>
              </a:ext>
            </a:extLst>
          </p:cNvPr>
          <p:cNvPicPr>
            <a:picLocks noChangeAspect="1"/>
          </p:cNvPicPr>
          <p:nvPr/>
        </p:nvPicPr>
        <p:blipFill>
          <a:blip r:embed="rId3"/>
          <a:stretch>
            <a:fillRect/>
          </a:stretch>
        </p:blipFill>
        <p:spPr>
          <a:xfrm>
            <a:off x="7499602" y="1706250"/>
            <a:ext cx="3415105" cy="3415105"/>
          </a:xfrm>
          <a:prstGeom prst="rect">
            <a:avLst/>
          </a:prstGeom>
        </p:spPr>
      </p:pic>
      <p:pic>
        <p:nvPicPr>
          <p:cNvPr id="3" name="Picture 2">
            <a:extLst>
              <a:ext uri="{FF2B5EF4-FFF2-40B4-BE49-F238E27FC236}">
                <a16:creationId xmlns:a16="http://schemas.microsoft.com/office/drawing/2014/main" id="{98E0C41C-E063-5452-5372-02C89B484986}"/>
              </a:ext>
            </a:extLst>
          </p:cNvPr>
          <p:cNvPicPr>
            <a:picLocks noChangeAspect="1"/>
          </p:cNvPicPr>
          <p:nvPr/>
        </p:nvPicPr>
        <p:blipFill>
          <a:blip r:embed="rId4"/>
          <a:stretch>
            <a:fillRect/>
          </a:stretch>
        </p:blipFill>
        <p:spPr>
          <a:xfrm>
            <a:off x="1588654" y="4353627"/>
            <a:ext cx="5283926" cy="518710"/>
          </a:xfrm>
          <a:prstGeom prst="rect">
            <a:avLst/>
          </a:prstGeom>
        </p:spPr>
      </p:pic>
    </p:spTree>
    <p:extLst>
      <p:ext uri="{BB962C8B-B14F-4D97-AF65-F5344CB8AC3E}">
        <p14:creationId xmlns:p14="http://schemas.microsoft.com/office/powerpoint/2010/main" val="2649058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10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fade">
                                      <p:cBhvr>
                                        <p:cTn id="12" dur="10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fade">
                                      <p:cBhvr>
                                        <p:cTn id="17" dur="10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fade">
                                      <p:cBhvr>
                                        <p:cTn id="22" dur="10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64896"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4223166" y="2890411"/>
            <a:ext cx="3758731" cy="107717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3200" b="1" dirty="0">
                <a:solidFill>
                  <a:srgbClr val="E20814"/>
                </a:solidFill>
                <a:latin typeface="Calibri"/>
                <a:cs typeface="Calibri"/>
                <a:sym typeface="Calibri"/>
              </a:rPr>
              <a:t>Java Object </a:t>
            </a:r>
            <a:r>
              <a:rPr lang="tr-TR" sz="3200" b="1" dirty="0" err="1">
                <a:solidFill>
                  <a:srgbClr val="E20814"/>
                </a:solidFill>
                <a:latin typeface="Calibri"/>
                <a:cs typeface="Calibri"/>
                <a:sym typeface="Calibri"/>
              </a:rPr>
              <a:t>Oriented</a:t>
            </a:r>
            <a:endParaRPr lang="tr-TR" sz="3200" b="1" dirty="0">
              <a:solidFill>
                <a:srgbClr val="E20814"/>
              </a:solidFill>
              <a:latin typeface="Calibri"/>
              <a:cs typeface="Calibri"/>
              <a:sym typeface="Calibri"/>
            </a:endParaRPr>
          </a:p>
          <a:p>
            <a:pPr marL="0" marR="0" lvl="0" indent="0" algn="ctr" rtl="0">
              <a:spcBef>
                <a:spcPts val="0"/>
              </a:spcBef>
              <a:spcAft>
                <a:spcPts val="0"/>
              </a:spcAft>
              <a:buNone/>
            </a:pPr>
            <a:r>
              <a:rPr lang="tr-TR" sz="3200" b="1" dirty="0">
                <a:solidFill>
                  <a:srgbClr val="E20814"/>
                </a:solidFill>
                <a:latin typeface="Calibri"/>
                <a:cs typeface="Calibri"/>
                <a:sym typeface="Calibri"/>
              </a:rPr>
              <a:t>Programming</a:t>
            </a:r>
            <a:endParaRPr lang="tr-TR" dirty="0"/>
          </a:p>
        </p:txBody>
      </p:sp>
    </p:spTree>
    <p:extLst>
      <p:ext uri="{BB962C8B-B14F-4D97-AF65-F5344CB8AC3E}">
        <p14:creationId xmlns:p14="http://schemas.microsoft.com/office/powerpoint/2010/main" val="334861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208907e0acb_1_46"/>
          <p:cNvSpPr txBox="1"/>
          <p:nvPr/>
        </p:nvSpPr>
        <p:spPr>
          <a:xfrm>
            <a:off x="10058365" y="714616"/>
            <a:ext cx="1712685" cy="461665"/>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tr-TR" sz="2400">
                <a:solidFill>
                  <a:srgbClr val="E10816"/>
                </a:solidFill>
                <a:latin typeface="Calibri"/>
                <a:ea typeface="Calibri"/>
                <a:cs typeface="Calibri"/>
                <a:sym typeface="Calibri"/>
              </a:rPr>
              <a:t>2023</a:t>
            </a:r>
            <a:endParaRPr sz="2400">
              <a:solidFill>
                <a:srgbClr val="E10816"/>
              </a:solidFill>
              <a:latin typeface="Calibri"/>
              <a:ea typeface="Calibri"/>
              <a:cs typeface="Calibri"/>
              <a:sym typeface="Calibri"/>
            </a:endParaRPr>
          </a:p>
        </p:txBody>
      </p:sp>
      <p:sp>
        <p:nvSpPr>
          <p:cNvPr id="30" name="Google Shape;134;g1897da35c97_0_36"/>
          <p:cNvSpPr txBox="1"/>
          <p:nvPr/>
        </p:nvSpPr>
        <p:spPr>
          <a:xfrm>
            <a:off x="764045" y="1151911"/>
            <a:ext cx="7994602" cy="584735"/>
          </a:xfrm>
          <a:prstGeom prst="rect">
            <a:avLst/>
          </a:prstGeom>
          <a:noFill/>
          <a:ln>
            <a:noFill/>
          </a:ln>
        </p:spPr>
        <p:txBody>
          <a:bodyPr spcFirstLastPara="1" wrap="square" lIns="91425" tIns="45700" rIns="91425" bIns="45700" anchor="t" anchorCtr="0">
            <a:spAutoFit/>
          </a:bodyPr>
          <a:lstStyle/>
          <a:p>
            <a:pPr algn="l"/>
            <a:r>
              <a:rPr lang="en-US" sz="3200" b="1" i="0" dirty="0">
                <a:solidFill>
                  <a:srgbClr val="E20814"/>
                </a:solidFill>
                <a:effectLst/>
                <a:latin typeface="Calibri" panose="020F0502020204030204" pitchFamily="34" charset="0"/>
                <a:cs typeface="Calibri" panose="020F0502020204030204" pitchFamily="34" charset="0"/>
              </a:rPr>
              <a:t>Inheritance</a:t>
            </a:r>
            <a:endParaRPr lang="tr-TR" sz="3200" b="1" dirty="0">
              <a:solidFill>
                <a:srgbClr val="E20814"/>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5B7FE9B-FBF2-2972-4FCE-BB37CEB695EA}"/>
              </a:ext>
            </a:extLst>
          </p:cNvPr>
          <p:cNvSpPr txBox="1"/>
          <p:nvPr/>
        </p:nvSpPr>
        <p:spPr>
          <a:xfrm>
            <a:off x="1149531" y="2710543"/>
            <a:ext cx="184731" cy="307777"/>
          </a:xfrm>
          <a:prstGeom prst="rect">
            <a:avLst/>
          </a:prstGeom>
          <a:noFill/>
        </p:spPr>
        <p:txBody>
          <a:bodyPr wrap="none" rtlCol="0">
            <a:spAutoFit/>
          </a:bodyPr>
          <a:lstStyle/>
          <a:p>
            <a:endParaRPr lang="en-TR" dirty="0"/>
          </a:p>
        </p:txBody>
      </p:sp>
      <p:sp>
        <p:nvSpPr>
          <p:cNvPr id="4" name="Google Shape;141;g1897da35c97_0_43">
            <a:extLst>
              <a:ext uri="{FF2B5EF4-FFF2-40B4-BE49-F238E27FC236}">
                <a16:creationId xmlns:a16="http://schemas.microsoft.com/office/drawing/2014/main" id="{693E5B0D-7747-0AE7-FD2C-B6E39034EB1F}"/>
              </a:ext>
            </a:extLst>
          </p:cNvPr>
          <p:cNvSpPr txBox="1"/>
          <p:nvPr/>
        </p:nvSpPr>
        <p:spPr>
          <a:xfrm>
            <a:off x="1323506" y="2216170"/>
            <a:ext cx="9273309" cy="1477287"/>
          </a:xfrm>
          <a:prstGeom prst="rect">
            <a:avLst/>
          </a:prstGeom>
          <a:noFill/>
          <a:ln>
            <a:noFill/>
          </a:ln>
        </p:spPr>
        <p:txBody>
          <a:bodyPr spcFirstLastPara="1" wrap="square" lIns="91425" tIns="45700" rIns="91425" bIns="45700" anchor="t" anchorCtr="0">
            <a:spAutoFit/>
          </a:bodyPr>
          <a:lstStyle/>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One class acquires the properties (methods and fields) of another.</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class which inherits -&gt; </a:t>
            </a:r>
            <a:r>
              <a:rPr lang="en-US" sz="2000" dirty="0">
                <a:solidFill>
                  <a:srgbClr val="E20814"/>
                </a:solidFill>
              </a:rPr>
              <a:t>subclass</a:t>
            </a:r>
            <a:r>
              <a:rPr lang="en-US" sz="2000" dirty="0">
                <a:solidFill>
                  <a:schemeClr val="tx1"/>
                </a:solidFill>
              </a:rPr>
              <a:t> (</a:t>
            </a:r>
            <a:r>
              <a:rPr lang="en-US" sz="2000" dirty="0">
                <a:solidFill>
                  <a:srgbClr val="E20814"/>
                </a:solidFill>
              </a:rPr>
              <a:t>derived</a:t>
            </a:r>
            <a:r>
              <a:rPr lang="en-US" sz="2000" dirty="0">
                <a:solidFill>
                  <a:srgbClr val="FF0000"/>
                </a:solidFill>
              </a:rPr>
              <a:t> </a:t>
            </a:r>
            <a:r>
              <a:rPr lang="en-US" sz="2000" dirty="0">
                <a:solidFill>
                  <a:srgbClr val="E20814"/>
                </a:solidFill>
              </a:rPr>
              <a:t>class</a:t>
            </a:r>
            <a:r>
              <a:rPr lang="en-US" sz="2000" dirty="0">
                <a:solidFill>
                  <a:schemeClr val="tx1"/>
                </a:solidFill>
              </a:rPr>
              <a:t>, </a:t>
            </a:r>
            <a:r>
              <a:rPr lang="en-US" sz="2000" dirty="0">
                <a:solidFill>
                  <a:srgbClr val="E20814"/>
                </a:solidFill>
              </a:rPr>
              <a:t>child class</a:t>
            </a:r>
            <a:r>
              <a:rPr lang="en-US" sz="2000" dirty="0">
                <a:solidFill>
                  <a:schemeClr val="tx1"/>
                </a:solidFill>
              </a:rPr>
              <a:t>) </a:t>
            </a:r>
          </a:p>
          <a:p>
            <a:pPr marL="406400" indent="-342900">
              <a:lnSpc>
                <a:spcPct val="150000"/>
              </a:lnSpc>
              <a:buClr>
                <a:schemeClr val="dk1"/>
              </a:buClr>
              <a:buSzPts val="2000"/>
              <a:buFont typeface="Wingdings" panose="05000000000000000000" pitchFamily="2" charset="2"/>
              <a:buChar char="v"/>
            </a:pPr>
            <a:r>
              <a:rPr lang="en-US" sz="2000" dirty="0">
                <a:solidFill>
                  <a:schemeClr val="tx1"/>
                </a:solidFill>
              </a:rPr>
              <a:t>The class which is inherited </a:t>
            </a:r>
            <a:r>
              <a:rPr lang="en-US" sz="2000" dirty="0">
                <a:solidFill>
                  <a:srgbClr val="E20814"/>
                </a:solidFill>
              </a:rPr>
              <a:t>superclass</a:t>
            </a:r>
            <a:r>
              <a:rPr lang="en-US" sz="2000" dirty="0">
                <a:solidFill>
                  <a:schemeClr val="tx1"/>
                </a:solidFill>
              </a:rPr>
              <a:t> (</a:t>
            </a:r>
            <a:r>
              <a:rPr lang="en-US" sz="2000" dirty="0">
                <a:solidFill>
                  <a:srgbClr val="E20814"/>
                </a:solidFill>
              </a:rPr>
              <a:t>base class</a:t>
            </a:r>
            <a:r>
              <a:rPr lang="en-US" sz="2000" dirty="0">
                <a:solidFill>
                  <a:schemeClr val="tx1"/>
                </a:solidFill>
              </a:rPr>
              <a:t>, </a:t>
            </a:r>
            <a:r>
              <a:rPr lang="en-US" sz="2000" dirty="0">
                <a:solidFill>
                  <a:srgbClr val="E20814"/>
                </a:solidFill>
              </a:rPr>
              <a:t>parent class</a:t>
            </a:r>
            <a:r>
              <a:rPr lang="en-US" sz="2000" dirty="0">
                <a:solidFill>
                  <a:schemeClr val="tx1"/>
                </a:solidFill>
              </a:rPr>
              <a:t>).</a:t>
            </a:r>
          </a:p>
        </p:txBody>
      </p:sp>
      <p:sp>
        <p:nvSpPr>
          <p:cNvPr id="6" name="TextBox 5">
            <a:extLst>
              <a:ext uri="{FF2B5EF4-FFF2-40B4-BE49-F238E27FC236}">
                <a16:creationId xmlns:a16="http://schemas.microsoft.com/office/drawing/2014/main" id="{D6AF4C59-D033-A163-A3CA-4B88C8EEB653}"/>
              </a:ext>
            </a:extLst>
          </p:cNvPr>
          <p:cNvSpPr txBox="1"/>
          <p:nvPr/>
        </p:nvSpPr>
        <p:spPr>
          <a:xfrm>
            <a:off x="7563394" y="1828800"/>
            <a:ext cx="184731" cy="307777"/>
          </a:xfrm>
          <a:prstGeom prst="rect">
            <a:avLst/>
          </a:prstGeom>
          <a:noFill/>
        </p:spPr>
        <p:txBody>
          <a:bodyPr wrap="none" rtlCol="0">
            <a:spAutoFit/>
          </a:bodyPr>
          <a:lstStyle/>
          <a:p>
            <a:endParaRPr lang="en-TR" dirty="0"/>
          </a:p>
        </p:txBody>
      </p:sp>
    </p:spTree>
    <p:extLst>
      <p:ext uri="{BB962C8B-B14F-4D97-AF65-F5344CB8AC3E}">
        <p14:creationId xmlns:p14="http://schemas.microsoft.com/office/powerpoint/2010/main" val="42915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eması">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Teması">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6414</TotalTime>
  <Words>6466</Words>
  <Application>Microsoft Macintosh PowerPoint</Application>
  <PresentationFormat>Widescreen</PresentationFormat>
  <Paragraphs>940</Paragraphs>
  <Slides>153</Slides>
  <Notes>153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153</vt:i4>
      </vt:variant>
    </vt:vector>
  </HeadingPairs>
  <TitlesOfParts>
    <vt:vector size="159" baseType="lpstr">
      <vt:lpstr>Arial</vt:lpstr>
      <vt:lpstr>Montserrat Medium</vt:lpstr>
      <vt:lpstr>Calibri</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Hilal Dursun Sökmen</dc:creator>
  <cp:lastModifiedBy>mehmet afacan</cp:lastModifiedBy>
  <cp:revision>76</cp:revision>
  <dcterms:created xsi:type="dcterms:W3CDTF">2014-03-28T11:51:06Z</dcterms:created>
  <dcterms:modified xsi:type="dcterms:W3CDTF">2023-07-26T08:31:46Z</dcterms:modified>
</cp:coreProperties>
</file>